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7"/>
  </p:notesMasterIdLst>
  <p:sldIdLst>
    <p:sldId id="257" r:id="rId2"/>
    <p:sldId id="295" r:id="rId3"/>
    <p:sldId id="375" r:id="rId4"/>
    <p:sldId id="407" r:id="rId5"/>
    <p:sldId id="429" r:id="rId6"/>
    <p:sldId id="406" r:id="rId7"/>
    <p:sldId id="408" r:id="rId8"/>
    <p:sldId id="409" r:id="rId9"/>
    <p:sldId id="410" r:id="rId10"/>
    <p:sldId id="411" r:id="rId11"/>
    <p:sldId id="414" r:id="rId12"/>
    <p:sldId id="431" r:id="rId13"/>
    <p:sldId id="430" r:id="rId14"/>
    <p:sldId id="415" r:id="rId15"/>
    <p:sldId id="416" r:id="rId16"/>
    <p:sldId id="417" r:id="rId17"/>
    <p:sldId id="418" r:id="rId18"/>
    <p:sldId id="392" r:id="rId19"/>
    <p:sldId id="419" r:id="rId20"/>
    <p:sldId id="422" r:id="rId21"/>
    <p:sldId id="426" r:id="rId22"/>
    <p:sldId id="427" r:id="rId23"/>
    <p:sldId id="413" r:id="rId24"/>
    <p:sldId id="424" r:id="rId25"/>
    <p:sldId id="428" r:id="rId26"/>
  </p:sldIdLst>
  <p:sldSz cx="24384000" cy="13716000"/>
  <p:notesSz cx="6858000" cy="9144000"/>
  <p:embeddedFontLst>
    <p:embeddedFont>
      <p:font typeface="Google Sans" panose="020B0604020202020204" charset="0"/>
      <p:regular r:id="rId28"/>
      <p:bold r:id="rId29"/>
      <p:italic r:id="rId30"/>
      <p:boldItalic r:id="rId31"/>
    </p:embeddedFont>
    <p:embeddedFont>
      <p:font typeface="Google Sans Tex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2FB"/>
    <a:srgbClr val="EA4335"/>
    <a:srgbClr val="FBBC05"/>
    <a:srgbClr val="34A85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94660"/>
  </p:normalViewPr>
  <p:slideViewPr>
    <p:cSldViewPr snapToGrid="0">
      <p:cViewPr varScale="1">
        <p:scale>
          <a:sx n="43" d="100"/>
          <a:sy n="43" d="100"/>
        </p:scale>
        <p:origin x="714" y="30"/>
      </p:cViewPr>
      <p:guideLst>
        <p:guide pos="974"/>
        <p:guide pos="5760"/>
        <p:guide orient="horz" pos="3817"/>
        <p:guide orient="horz" pos="576"/>
        <p:guide orient="horz" pos="3358"/>
        <p:guide pos="2446"/>
        <p:guide pos="5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25000"/>
              </a:lnSpc>
              <a:spcBef>
                <a:spcPts val="0"/>
              </a:spcBef>
              <a:spcAft>
                <a:spcPts val="0"/>
              </a:spcAft>
              <a:buSzPts val="1400"/>
              <a:buChar char="●"/>
              <a:defRPr/>
            </a:lvl1pPr>
            <a:lvl2pPr marL="914400" marR="0" lvl="1" indent="-317500" algn="l" rtl="0">
              <a:lnSpc>
                <a:spcPct val="125000"/>
              </a:lnSpc>
              <a:spcBef>
                <a:spcPts val="0"/>
              </a:spcBef>
              <a:spcAft>
                <a:spcPts val="0"/>
              </a:spcAft>
              <a:buSzPts val="1400"/>
              <a:buChar char="○"/>
              <a:defRPr/>
            </a:lvl2pPr>
            <a:lvl3pPr marL="1371600" marR="0" lvl="2" indent="-317500" algn="l" rtl="0">
              <a:lnSpc>
                <a:spcPct val="125000"/>
              </a:lnSpc>
              <a:spcBef>
                <a:spcPts val="0"/>
              </a:spcBef>
              <a:spcAft>
                <a:spcPts val="0"/>
              </a:spcAft>
              <a:buSzPts val="1400"/>
              <a:buChar char="■"/>
              <a:defRPr/>
            </a:lvl3pPr>
            <a:lvl4pPr marL="1828800" marR="0" lvl="3" indent="-317500" algn="l" rtl="0">
              <a:lnSpc>
                <a:spcPct val="125000"/>
              </a:lnSpc>
              <a:spcBef>
                <a:spcPts val="0"/>
              </a:spcBef>
              <a:spcAft>
                <a:spcPts val="0"/>
              </a:spcAft>
              <a:buSzPts val="1400"/>
              <a:buChar char="●"/>
              <a:defRPr/>
            </a:lvl4pPr>
            <a:lvl5pPr marL="2286000" marR="0" lvl="4" indent="-317500" algn="l" rtl="0">
              <a:lnSpc>
                <a:spcPct val="125000"/>
              </a:lnSpc>
              <a:spcBef>
                <a:spcPts val="0"/>
              </a:spcBef>
              <a:spcAft>
                <a:spcPts val="0"/>
              </a:spcAft>
              <a:buSzPts val="1400"/>
              <a:buChar char="○"/>
              <a:defRPr/>
            </a:lvl5pPr>
            <a:lvl6pPr marL="2743200" marR="0" lvl="5" indent="-317500" algn="l" rtl="0">
              <a:lnSpc>
                <a:spcPct val="125000"/>
              </a:lnSpc>
              <a:spcBef>
                <a:spcPts val="0"/>
              </a:spcBef>
              <a:spcAft>
                <a:spcPts val="0"/>
              </a:spcAft>
              <a:buSzPts val="1400"/>
              <a:buChar char="■"/>
              <a:defRPr/>
            </a:lvl6pPr>
            <a:lvl7pPr marL="3200400" marR="0" lvl="6" indent="-317500" algn="l" rtl="0">
              <a:lnSpc>
                <a:spcPct val="125000"/>
              </a:lnSpc>
              <a:spcBef>
                <a:spcPts val="0"/>
              </a:spcBef>
              <a:spcAft>
                <a:spcPts val="0"/>
              </a:spcAft>
              <a:buSzPts val="1400"/>
              <a:buChar char="●"/>
              <a:defRPr/>
            </a:lvl7pPr>
            <a:lvl8pPr marL="3657600" marR="0" lvl="7" indent="-317500" algn="l" rtl="0">
              <a:lnSpc>
                <a:spcPct val="125000"/>
              </a:lnSpc>
              <a:spcBef>
                <a:spcPts val="0"/>
              </a:spcBef>
              <a:spcAft>
                <a:spcPts val="0"/>
              </a:spcAft>
              <a:buSzPts val="1400"/>
              <a:buChar char="○"/>
              <a:defRPr/>
            </a:lvl8pPr>
            <a:lvl9pPr marL="4114800" marR="0" lvl="8" indent="-317500" algn="l" rtl="0">
              <a:lnSpc>
                <a:spcPct val="125000"/>
              </a:lnSpc>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2fc528f49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2fc528f49_1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DB7D4F3-4101-5380-0BDC-26BF9F90590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B11F244-3A08-AD1C-219F-56C4433FE4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F76922B-606C-832A-4706-EB09A5FDD09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19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05A45A15-D0B6-2B24-E7F4-D67F7BD497E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8B8405FC-222B-4E24-10FB-6A7C7715C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E641F52-2C1D-5478-D537-CC7E34752CD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4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35DCAC7A-DE3D-59B9-E080-73E2711A85C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30A2350-EA21-5C2B-1B30-49A7E32A5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E459CF08-2184-2990-22FA-8A606C0B122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25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C495CBB-FAE0-D4B5-29C3-96799B7F7D0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2933B30-2222-3263-242B-84351ED77A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8907D74-DC37-532A-DDC5-A5D3B7F007D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943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6BF7C07-FE14-F729-F116-5C7A845AC72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3CF19583-6AA0-F040-FCD4-D18367A64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A42EDE28-D238-DB7B-59CD-BCC50C0AB01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691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238298A-9ECE-7900-8E77-2F1EF8D97A8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3D4BB31-AE9B-A0B5-D8BF-D74D380D99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D908781C-D2E2-F762-CF61-AA9EE50B9A12}"/>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353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C1F5484-E72A-7DEB-790D-D56E3E8311CF}"/>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4F187EB-0CED-01E3-4F0F-C704A27D7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2D2C5BA-A4EC-1363-A115-19970CC15AE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31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2117820-D7E2-5025-8F72-5290E4F9CD3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09A4A9-16A0-8517-7640-063148F1CE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244C83A2-AE9A-5897-5FD8-7ADFEE1CF84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153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615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872BAF3-3B20-1F3E-60E9-AC09429CA690}"/>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5BB8E8A-D145-C5B6-1068-589E9C9DA7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4CB11EC-A593-7E19-A34D-03010B379AC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2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49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97B4038-8A03-4DEB-DA4E-6B485D12317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3C336AF-C7A8-0FE8-64DF-DD0E765B29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FEA2557B-6526-E09A-8A1A-37C377C5021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16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816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EBE9B907-7DAA-F73C-BDB0-578151E7A2F5}"/>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A94E5E3-5F23-2689-F8BC-41652058A0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482CA9AA-8D24-521B-8BF0-71DC43ADD3E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962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a:extLst>
            <a:ext uri="{FF2B5EF4-FFF2-40B4-BE49-F238E27FC236}">
              <a16:creationId xmlns:a16="http://schemas.microsoft.com/office/drawing/2014/main" id="{260FD71E-1F1E-7E24-DF01-F27A33A2F378}"/>
            </a:ext>
          </a:extLst>
        </p:cNvPr>
        <p:cNvGrpSpPr/>
        <p:nvPr/>
      </p:nvGrpSpPr>
      <p:grpSpPr>
        <a:xfrm>
          <a:off x="0" y="0"/>
          <a:ext cx="0" cy="0"/>
          <a:chOff x="0" y="0"/>
          <a:chExt cx="0" cy="0"/>
        </a:xfrm>
      </p:grpSpPr>
      <p:sp>
        <p:nvSpPr>
          <p:cNvPr id="228" name="Google Shape;228;g62fc528f49_5_0:notes">
            <a:extLst>
              <a:ext uri="{FF2B5EF4-FFF2-40B4-BE49-F238E27FC236}">
                <a16:creationId xmlns:a16="http://schemas.microsoft.com/office/drawing/2014/main" id="{54FE8D09-FD22-5B3C-E705-802BB89D76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a:extLst>
              <a:ext uri="{FF2B5EF4-FFF2-40B4-BE49-F238E27FC236}">
                <a16:creationId xmlns:a16="http://schemas.microsoft.com/office/drawing/2014/main" id="{0E7531CC-1F1C-07A6-8694-2128F846E0C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902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7075A52-0291-0FC2-F57D-ABC9F2799036}"/>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0F8B4E9-5F55-41BE-90BE-E846575BDE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1A244D1-5A52-2B4E-4FEC-A51DDF4B5D8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80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fc528f4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2fc528f49_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2fc528f4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5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BCAD882-2DE0-1F2F-E41A-5F6146848E2A}"/>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B6317198-35E4-CA28-50B5-FDA6BAE9AE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3C0F8B0F-AFC4-DF13-D705-31F426CD7F0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616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35DCAC7A-DE3D-59B9-E080-73E2711A85C1}"/>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930A2350-EA21-5C2B-1B30-49A7E32A5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E459CF08-2184-2990-22FA-8A606C0B122F}"/>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42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1081F81-4C45-D70B-A730-E812BEF252F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0E6B1938-395C-1AC8-5AC0-2AAD556F9F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B423A606-8E41-CCBE-DD22-F4FB86FCFDC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0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1E8CA32D-9E11-0EEE-171D-58FDA4806BC2}"/>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71572434-3C9A-3790-D5F0-6B5CD03D7E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1A3BDD65-3644-93F7-BD59-293196A6D80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7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A0E9B450-9A61-853D-FC7F-C7DB83F09CD8}"/>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2E78C0F2-B221-4EFF-5284-86AAF3C9A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64C91E5B-279B-6889-F46B-FD761851671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8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F9BEE974-2707-0FE4-5236-6592CDFC8FFB}"/>
            </a:ext>
          </a:extLst>
        </p:cNvPr>
        <p:cNvGrpSpPr/>
        <p:nvPr/>
      </p:nvGrpSpPr>
      <p:grpSpPr>
        <a:xfrm>
          <a:off x="0" y="0"/>
          <a:ext cx="0" cy="0"/>
          <a:chOff x="0" y="0"/>
          <a:chExt cx="0" cy="0"/>
        </a:xfrm>
      </p:grpSpPr>
      <p:sp>
        <p:nvSpPr>
          <p:cNvPr id="157" name="Google Shape;157;g62fc528f49_1_2:notes">
            <a:extLst>
              <a:ext uri="{FF2B5EF4-FFF2-40B4-BE49-F238E27FC236}">
                <a16:creationId xmlns:a16="http://schemas.microsoft.com/office/drawing/2014/main" id="{6A907D97-439D-ED85-4C06-A742D27BDE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2fc528f49_1_2:notes">
            <a:extLst>
              <a:ext uri="{FF2B5EF4-FFF2-40B4-BE49-F238E27FC236}">
                <a16:creationId xmlns:a16="http://schemas.microsoft.com/office/drawing/2014/main" id="{C9BDD7F2-044D-0336-84BD-6ECBF849AD86}"/>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5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ank You!">
  <p:cSld name="(Avoid) Title, Subtitle, Bullets_1_2_2">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0" y="0"/>
            <a:ext cx="24383995" cy="13715997"/>
          </a:xfrm>
          <a:prstGeom prst="rect">
            <a:avLst/>
          </a:prstGeom>
          <a:noFill/>
          <a:ln>
            <a:noFill/>
          </a:ln>
        </p:spPr>
      </p:pic>
      <p:sp>
        <p:nvSpPr>
          <p:cNvPr id="21" name="Google Shape;21;p4"/>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22" name="Google Shape;22;p4"/>
          <p:cNvSpPr txBox="1">
            <a:spLocks noGrp="1"/>
          </p:cNvSpPr>
          <p:nvPr>
            <p:ph type="title" idx="2"/>
          </p:nvPr>
        </p:nvSpPr>
        <p:spPr>
          <a:xfrm>
            <a:off x="4616662" y="965785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23" name="Google Shape;23;p4"/>
          <p:cNvPicPr preferRelativeResize="0"/>
          <p:nvPr/>
        </p:nvPicPr>
        <p:blipFill>
          <a:blip r:embed="rId3">
            <a:alphaModFix/>
          </a:blip>
          <a:stretch>
            <a:fillRect/>
          </a:stretch>
        </p:blipFill>
        <p:spPr>
          <a:xfrm>
            <a:off x="890575" y="1152750"/>
            <a:ext cx="3464486" cy="653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Subhead, 2-Col Bullets">
  <p:cSld name="(Avoid) Title, Subtitle, Bullets_1_1">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31" name="Google Shape;31;p6"/>
          <p:cNvSpPr txBox="1">
            <a:spLocks noGrp="1"/>
          </p:cNvSpPr>
          <p:nvPr>
            <p:ph type="title"/>
          </p:nvPr>
        </p:nvSpPr>
        <p:spPr>
          <a:xfrm>
            <a:off x="1366906" y="1128100"/>
            <a:ext cx="21862800" cy="1819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32" name="Google Shape;32;p6"/>
          <p:cNvSpPr txBox="1">
            <a:spLocks noGrp="1"/>
          </p:cNvSpPr>
          <p:nvPr>
            <p:ph type="title" idx="2"/>
          </p:nvPr>
        </p:nvSpPr>
        <p:spPr>
          <a:xfrm>
            <a:off x="1469575" y="3104203"/>
            <a:ext cx="21862800" cy="132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33" name="Google Shape;33;p6"/>
          <p:cNvSpPr txBox="1">
            <a:spLocks noGrp="1"/>
          </p:cNvSpPr>
          <p:nvPr>
            <p:ph type="body" idx="1"/>
          </p:nvPr>
        </p:nvSpPr>
        <p:spPr>
          <a:xfrm>
            <a:off x="159815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sp>
        <p:nvSpPr>
          <p:cNvPr id="34" name="Google Shape;34;p6"/>
          <p:cNvSpPr txBox="1">
            <a:spLocks noGrp="1"/>
          </p:cNvSpPr>
          <p:nvPr>
            <p:ph type="body" idx="3"/>
          </p:nvPr>
        </p:nvSpPr>
        <p:spPr>
          <a:xfrm>
            <a:off x="10915400" y="4832775"/>
            <a:ext cx="8437800" cy="5763900"/>
          </a:xfrm>
          <a:prstGeom prst="rect">
            <a:avLst/>
          </a:prstGeom>
        </p:spPr>
        <p:txBody>
          <a:bodyPr spcFirstLastPara="1" wrap="square" lIns="91425" tIns="91425" rIns="91425" bIns="91425" anchor="t" anchorCtr="0">
            <a:noAutofit/>
          </a:bodyPr>
          <a:lstStyle>
            <a:lvl1pPr marL="457200" lvl="0" indent="-482600" rtl="0">
              <a:spcBef>
                <a:spcPts val="0"/>
              </a:spcBef>
              <a:spcAft>
                <a:spcPts val="0"/>
              </a:spcAft>
              <a:buClr>
                <a:srgbClr val="3F3F3F"/>
              </a:buClr>
              <a:buSzPts val="4000"/>
              <a:buChar char="●"/>
              <a:defRPr>
                <a:solidFill>
                  <a:srgbClr val="3F3F3F"/>
                </a:solidFill>
              </a:defRPr>
            </a:lvl1pPr>
            <a:lvl2pPr marL="914400" lvl="1" indent="-482600" rtl="0">
              <a:spcBef>
                <a:spcPts val="0"/>
              </a:spcBef>
              <a:spcAft>
                <a:spcPts val="0"/>
              </a:spcAft>
              <a:buClr>
                <a:srgbClr val="3F3F3F"/>
              </a:buClr>
              <a:buSzPts val="4000"/>
              <a:buChar char="○"/>
              <a:defRPr>
                <a:solidFill>
                  <a:srgbClr val="3F3F3F"/>
                </a:solidFill>
              </a:defRPr>
            </a:lvl2pPr>
            <a:lvl3pPr marL="1371600" lvl="2" indent="-482600" rtl="0">
              <a:spcBef>
                <a:spcPts val="0"/>
              </a:spcBef>
              <a:spcAft>
                <a:spcPts val="0"/>
              </a:spcAft>
              <a:buClr>
                <a:srgbClr val="3F3F3F"/>
              </a:buClr>
              <a:buSzPts val="4000"/>
              <a:buChar char="■"/>
              <a:defRPr>
                <a:solidFill>
                  <a:srgbClr val="3F3F3F"/>
                </a:solidFill>
              </a:defRPr>
            </a:lvl3pPr>
            <a:lvl4pPr marL="1828800" lvl="3" indent="-482600" rtl="0">
              <a:spcBef>
                <a:spcPts val="0"/>
              </a:spcBef>
              <a:spcAft>
                <a:spcPts val="0"/>
              </a:spcAft>
              <a:buClr>
                <a:srgbClr val="3F3F3F"/>
              </a:buClr>
              <a:buSzPts val="4000"/>
              <a:buChar char="●"/>
              <a:defRPr>
                <a:solidFill>
                  <a:srgbClr val="3F3F3F"/>
                </a:solidFill>
              </a:defRPr>
            </a:lvl4pPr>
            <a:lvl5pPr marL="2286000" lvl="4" indent="-482600" rtl="0">
              <a:spcBef>
                <a:spcPts val="0"/>
              </a:spcBef>
              <a:spcAft>
                <a:spcPts val="0"/>
              </a:spcAft>
              <a:buClr>
                <a:srgbClr val="3F3F3F"/>
              </a:buClr>
              <a:buSzPts val="4000"/>
              <a:buChar char="○"/>
              <a:defRPr>
                <a:solidFill>
                  <a:srgbClr val="3F3F3F"/>
                </a:solidFill>
              </a:defRPr>
            </a:lvl5pPr>
            <a:lvl6pPr marL="2743200" lvl="5" indent="-482600" rtl="0">
              <a:spcBef>
                <a:spcPts val="0"/>
              </a:spcBef>
              <a:spcAft>
                <a:spcPts val="0"/>
              </a:spcAft>
              <a:buClr>
                <a:srgbClr val="3F3F3F"/>
              </a:buClr>
              <a:buSzPts val="4000"/>
              <a:buChar char="■"/>
              <a:defRPr>
                <a:solidFill>
                  <a:srgbClr val="3F3F3F"/>
                </a:solidFill>
              </a:defRPr>
            </a:lvl6pPr>
            <a:lvl7pPr marL="3200400" lvl="6" indent="-482600" rtl="0">
              <a:spcBef>
                <a:spcPts val="0"/>
              </a:spcBef>
              <a:spcAft>
                <a:spcPts val="0"/>
              </a:spcAft>
              <a:buClr>
                <a:srgbClr val="3F3F3F"/>
              </a:buClr>
              <a:buSzPts val="4000"/>
              <a:buChar char="●"/>
              <a:defRPr>
                <a:solidFill>
                  <a:srgbClr val="3F3F3F"/>
                </a:solidFill>
              </a:defRPr>
            </a:lvl7pPr>
            <a:lvl8pPr marL="3657600" lvl="7" indent="-482600" rtl="0">
              <a:spcBef>
                <a:spcPts val="0"/>
              </a:spcBef>
              <a:spcAft>
                <a:spcPts val="0"/>
              </a:spcAft>
              <a:buClr>
                <a:srgbClr val="3F3F3F"/>
              </a:buClr>
              <a:buSzPts val="4000"/>
              <a:buChar char="○"/>
              <a:defRPr>
                <a:solidFill>
                  <a:srgbClr val="3F3F3F"/>
                </a:solidFill>
              </a:defRPr>
            </a:lvl8pPr>
            <a:lvl9pPr marL="4114800" lvl="8" indent="-482600" rtl="0">
              <a:spcBef>
                <a:spcPts val="0"/>
              </a:spcBef>
              <a:spcAft>
                <a:spcPts val="0"/>
              </a:spcAft>
              <a:buClr>
                <a:srgbClr val="3F3F3F"/>
              </a:buClr>
              <a:buSzPts val="4000"/>
              <a:buChar char="■"/>
              <a:defRPr>
                <a:solidFill>
                  <a:srgbClr val="3F3F3F"/>
                </a:solidFill>
              </a:defRPr>
            </a:lvl9pPr>
          </a:lstStyle>
          <a:p>
            <a:endParaRPr/>
          </a:p>
        </p:txBody>
      </p:sp>
      <p:pic>
        <p:nvPicPr>
          <p:cNvPr id="35" name="Google Shape;35;p6"/>
          <p:cNvPicPr preferRelativeResize="0"/>
          <p:nvPr/>
        </p:nvPicPr>
        <p:blipFill>
          <a:blip r:embed="rId3">
            <a:alphaModFix/>
          </a:blip>
          <a:stretch>
            <a:fillRect/>
          </a:stretch>
        </p:blipFill>
        <p:spPr>
          <a:xfrm>
            <a:off x="930825" y="12634250"/>
            <a:ext cx="2988526" cy="5633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 Dark">
  <p:cSld name="(Avoid) Title, Subtitle, Bullets_1_1_1_1">
    <p:spTree>
      <p:nvGrpSpPr>
        <p:cNvPr id="1"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12"/>
            <a:ext cx="24383995" cy="13715997"/>
          </a:xfrm>
          <a:prstGeom prst="rect">
            <a:avLst/>
          </a:prstGeom>
          <a:noFill/>
          <a:ln>
            <a:noFill/>
          </a:ln>
        </p:spPr>
      </p:pic>
      <p:sp>
        <p:nvSpPr>
          <p:cNvPr id="54" name="Google Shape;54;p10"/>
          <p:cNvSpPr txBox="1">
            <a:spLocks noGrp="1"/>
          </p:cNvSpPr>
          <p:nvPr>
            <p:ph type="title"/>
          </p:nvPr>
        </p:nvSpPr>
        <p:spPr>
          <a:xfrm>
            <a:off x="3850100" y="5171200"/>
            <a:ext cx="16709400" cy="24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a:endParaRPr/>
          </a:p>
        </p:txBody>
      </p:sp>
      <p:sp>
        <p:nvSpPr>
          <p:cNvPr id="55" name="Google Shape;55;p10"/>
          <p:cNvSpPr txBox="1">
            <a:spLocks noGrp="1"/>
          </p:cNvSpPr>
          <p:nvPr>
            <p:ph type="title" idx="2"/>
          </p:nvPr>
        </p:nvSpPr>
        <p:spPr>
          <a:xfrm>
            <a:off x="3885317" y="8484700"/>
            <a:ext cx="12913500" cy="16395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Title">
  <p:cSld name="Main Title">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12"/>
            <a:ext cx="24383995" cy="13715997"/>
          </a:xfrm>
          <a:prstGeom prst="rect">
            <a:avLst/>
          </a:prstGeom>
          <a:noFill/>
          <a:ln>
            <a:noFill/>
          </a:ln>
        </p:spPr>
      </p:pic>
      <p:sp>
        <p:nvSpPr>
          <p:cNvPr id="15" name="Google Shape;15;p3"/>
          <p:cNvSpPr txBox="1">
            <a:spLocks noGrp="1"/>
          </p:cNvSpPr>
          <p:nvPr>
            <p:ph type="title"/>
          </p:nvPr>
        </p:nvSpPr>
        <p:spPr>
          <a:xfrm>
            <a:off x="2536850" y="4556050"/>
            <a:ext cx="12287100" cy="344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a:endParaRPr/>
          </a:p>
        </p:txBody>
      </p:sp>
      <p:sp>
        <p:nvSpPr>
          <p:cNvPr id="16" name="Google Shape;16;p3"/>
          <p:cNvSpPr txBox="1">
            <a:spLocks noGrp="1"/>
          </p:cNvSpPr>
          <p:nvPr>
            <p:ph type="title" idx="2"/>
          </p:nvPr>
        </p:nvSpPr>
        <p:spPr>
          <a:xfrm>
            <a:off x="2536854" y="8001552"/>
            <a:ext cx="11988000" cy="10884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a:endParaRPr/>
          </a:p>
        </p:txBody>
      </p:sp>
      <p:sp>
        <p:nvSpPr>
          <p:cNvPr id="17" name="Google Shape;17;p3"/>
          <p:cNvSpPr txBox="1">
            <a:spLocks noGrp="1"/>
          </p:cNvSpPr>
          <p:nvPr>
            <p:ph type="title" idx="3"/>
          </p:nvPr>
        </p:nvSpPr>
        <p:spPr>
          <a:xfrm>
            <a:off x="4212078" y="9764700"/>
            <a:ext cx="4184100" cy="1278300"/>
          </a:xfrm>
          <a:prstGeom prst="rect">
            <a:avLst/>
          </a:prstGeom>
        </p:spPr>
        <p:txBody>
          <a:bodyPr spcFirstLastPara="1" wrap="square" lIns="91425" tIns="91425" rIns="91425" bIns="91425" anchor="t" anchorCtr="0">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a:endParaRPr/>
          </a:p>
        </p:txBody>
      </p:sp>
      <p:pic>
        <p:nvPicPr>
          <p:cNvPr id="18" name="Google Shape;18;p3"/>
          <p:cNvPicPr preferRelativeResize="0"/>
          <p:nvPr/>
        </p:nvPicPr>
        <p:blipFill>
          <a:blip r:embed="rId3">
            <a:alphaModFix/>
          </a:blip>
          <a:stretch>
            <a:fillRect/>
          </a:stretch>
        </p:blipFill>
        <p:spPr>
          <a:xfrm>
            <a:off x="890575" y="1152750"/>
            <a:ext cx="8518799" cy="653050"/>
          </a:xfrm>
          <a:prstGeom prst="rect">
            <a:avLst/>
          </a:prstGeom>
          <a:noFill/>
          <a:ln>
            <a:noFill/>
          </a:ln>
        </p:spPr>
      </p:pic>
    </p:spTree>
    <p:extLst>
      <p:ext uri="{BB962C8B-B14F-4D97-AF65-F5344CB8AC3E}">
        <p14:creationId xmlns:p14="http://schemas.microsoft.com/office/powerpoint/2010/main" val="2686622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4600" y="3291925"/>
            <a:ext cx="18193800" cy="241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sz="108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4285F4"/>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2079349" y="7573274"/>
            <a:ext cx="16234200" cy="5398500"/>
          </a:xfrm>
          <a:prstGeom prst="rect">
            <a:avLst/>
          </a:prstGeom>
          <a:noFill/>
          <a:ln>
            <a:noFill/>
          </a:ln>
        </p:spPr>
        <p:txBody>
          <a:bodyPr spcFirstLastPara="1" wrap="square" lIns="91425" tIns="91425" rIns="91425" bIns="91425" anchor="t" anchorCtr="0">
            <a:noAutofit/>
          </a:bodyPr>
          <a:lstStyle>
            <a:lvl1pPr marL="457200" lvl="0"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6" r:id="rId3"/>
    <p:sldLayoutId id="2147483663" r:id="rId4"/>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STiwari/Medicine-Scan-with-Gemin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hyperlink" Target="https://www.youtube.com/watch?v=Q06ABLwFGTQ" TargetMode="External"/><Relationship Id="rId4" Type="http://schemas.openxmlformats.org/officeDocument/2006/relationships/hyperlink" Target="https://huggingface.co/spaces/Aashi/Medicine-Prescription-with-Gemin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T_HDsVHTrwg" TargetMode="External"/><Relationship Id="rId3" Type="http://schemas.openxmlformats.org/officeDocument/2006/relationships/image" Target="../media/image27.gif"/><Relationship Id="rId7" Type="http://schemas.openxmlformats.org/officeDocument/2006/relationships/hyperlink" Target="https://medium.com/google-developer-experts/part-3-deploy-gemma-on-android-5bac532c54b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aashi-dutt3.medium.com/part-2-fine-tune-gemma-2b-it-model-a26246c530e7" TargetMode="External"/><Relationship Id="rId5" Type="http://schemas.openxmlformats.org/officeDocument/2006/relationships/hyperlink" Target="https://aashi-dutt3.medium.com/part-1-step-by-step-dataset-creation-unstructured-to-structured-70abdc98abf0" TargetMode="External"/><Relationship Id="rId4" Type="http://schemas.openxmlformats.org/officeDocument/2006/relationships/hyperlink" Target="https://github.com/NSTiwari/Gemma-on-Androi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ai.google.dev/tutorials/android_quickstart?hl=en" TargetMode="External"/><Relationship Id="rId3" Type="http://schemas.openxmlformats.org/officeDocument/2006/relationships/hyperlink" Target="https://aistudio.google.com/" TargetMode="External"/><Relationship Id="rId7" Type="http://schemas.openxmlformats.org/officeDocument/2006/relationships/hyperlink" Target="https://ai.google.dev/tutorials/python_quickstart?hl=e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i.google.dev/tutorials/android_aicore?hl=en" TargetMode="External"/><Relationship Id="rId5" Type="http://schemas.openxmlformats.org/officeDocument/2006/relationships/hyperlink" Target="https://github.com/google/generative-ai-js" TargetMode="External"/><Relationship Id="rId4" Type="http://schemas.openxmlformats.org/officeDocument/2006/relationships/hyperlink" Target="https://ai.google.dev/examples" TargetMode="External"/><Relationship Id="rId9" Type="http://schemas.openxmlformats.org/officeDocument/2006/relationships/hyperlink" Target="https://github.com/GoogleCloudPlatform/generative-ai/"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blog.google/technology/ai/google-gemini-next-generation-model-february-2024/" TargetMode="Externa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NSTiwari/ML-Sessi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istudio.google.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6" name="Rectangle 5">
            <a:extLst>
              <a:ext uri="{FF2B5EF4-FFF2-40B4-BE49-F238E27FC236}">
                <a16:creationId xmlns:a16="http://schemas.microsoft.com/office/drawing/2014/main" id="{08E3FDC1-3239-DD98-215E-6859B6BAE08F}"/>
              </a:ext>
            </a:extLst>
          </p:cNvPr>
          <p:cNvSpPr/>
          <p:nvPr/>
        </p:nvSpPr>
        <p:spPr>
          <a:xfrm>
            <a:off x="18131885" y="2971800"/>
            <a:ext cx="6252115" cy="10744200"/>
          </a:xfrm>
          <a:prstGeom prst="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77;p16">
            <a:extLst>
              <a:ext uri="{FF2B5EF4-FFF2-40B4-BE49-F238E27FC236}">
                <a16:creationId xmlns:a16="http://schemas.microsoft.com/office/drawing/2014/main" id="{3D4F7C79-3FC4-2600-82F7-FBA7C04E62F4}"/>
              </a:ext>
            </a:extLst>
          </p:cNvPr>
          <p:cNvSpPr txBox="1">
            <a:spLocks/>
          </p:cNvSpPr>
          <p:nvPr/>
        </p:nvSpPr>
        <p:spPr>
          <a:xfrm>
            <a:off x="18131884" y="12337326"/>
            <a:ext cx="8522615" cy="1966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1pPr>
            <a:lvl2pPr marR="0" lvl="1"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2pPr>
            <a:lvl3pPr marR="0" lvl="2"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3pPr>
            <a:lvl4pPr marR="0" lvl="3"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4pPr>
            <a:lvl5pPr marR="0" lvl="4"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5pPr>
            <a:lvl6pPr marR="0" lvl="5"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6pPr>
            <a:lvl7pPr marR="0" lvl="6"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7pPr>
            <a:lvl8pPr marR="0" lvl="7"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8pPr>
            <a:lvl9pPr marR="0" lvl="8" algn="l" rtl="0">
              <a:lnSpc>
                <a:spcPct val="100000"/>
              </a:lnSpc>
              <a:spcBef>
                <a:spcPts val="0"/>
              </a:spcBef>
              <a:spcAft>
                <a:spcPts val="0"/>
              </a:spcAft>
              <a:buClr>
                <a:srgbClr val="000000"/>
              </a:buClr>
              <a:buFont typeface="Arial"/>
              <a:buNone/>
              <a:defRPr sz="2000" b="0" i="0" u="none" strike="noStrike" cap="none">
                <a:solidFill>
                  <a:srgbClr val="202124"/>
                </a:solidFill>
                <a:latin typeface="Google Sans"/>
                <a:ea typeface="Google Sans"/>
                <a:cs typeface="Google Sans"/>
                <a:sym typeface="Google Sans"/>
              </a:defRPr>
            </a:lvl9pPr>
          </a:lstStyle>
          <a:p>
            <a:r>
              <a:rPr lang="en-US" sz="2200" b="1" dirty="0">
                <a:solidFill>
                  <a:schemeClr val="bg1"/>
                </a:solidFill>
              </a:rPr>
              <a:t>Nitin Tiwari</a:t>
            </a:r>
          </a:p>
          <a:p>
            <a:r>
              <a:rPr lang="en-US" sz="2200" dirty="0">
                <a:solidFill>
                  <a:schemeClr val="bg1"/>
                </a:solidFill>
              </a:rPr>
              <a:t>Google Developer Expert – Machine Learning</a:t>
            </a:r>
            <a:br>
              <a:rPr lang="en-US" sz="2200" dirty="0">
                <a:solidFill>
                  <a:schemeClr val="bg1"/>
                </a:solidFill>
              </a:rPr>
            </a:br>
            <a:r>
              <a:rPr lang="en-US" sz="2200" dirty="0">
                <a:solidFill>
                  <a:schemeClr val="bg1"/>
                </a:solidFill>
              </a:rPr>
              <a:t>Software Engineer @ LTIMindtree</a:t>
            </a:r>
          </a:p>
        </p:txBody>
      </p:sp>
      <p:pic>
        <p:nvPicPr>
          <p:cNvPr id="2" name="Picture 1">
            <a:extLst>
              <a:ext uri="{FF2B5EF4-FFF2-40B4-BE49-F238E27FC236}">
                <a16:creationId xmlns:a16="http://schemas.microsoft.com/office/drawing/2014/main" id="{5C24BF18-3669-EA31-262D-6DD430D96926}"/>
              </a:ext>
            </a:extLst>
          </p:cNvPr>
          <p:cNvPicPr>
            <a:picLocks noChangeAspect="1"/>
          </p:cNvPicPr>
          <p:nvPr/>
        </p:nvPicPr>
        <p:blipFill>
          <a:blip r:embed="rId3"/>
          <a:stretch>
            <a:fillRect/>
          </a:stretch>
        </p:blipFill>
        <p:spPr>
          <a:xfrm>
            <a:off x="18131884" y="2971800"/>
            <a:ext cx="6252115" cy="9365526"/>
          </a:xfrm>
          <a:prstGeom prst="rect">
            <a:avLst/>
          </a:prstGeom>
        </p:spPr>
      </p:pic>
      <p:pic>
        <p:nvPicPr>
          <p:cNvPr id="3" name="Picture 4" descr="Sparkles Emoji (U+2728)">
            <a:extLst>
              <a:ext uri="{FF2B5EF4-FFF2-40B4-BE49-F238E27FC236}">
                <a16:creationId xmlns:a16="http://schemas.microsoft.com/office/drawing/2014/main" id="{DD1487E8-64A3-F1F9-795E-B95E94E50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7462" y="7195965"/>
            <a:ext cx="1538172" cy="15381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DC2C1FE-BB77-4301-8EAA-038AB0979FC6}"/>
              </a:ext>
            </a:extLst>
          </p:cNvPr>
          <p:cNvSpPr txBox="1"/>
          <p:nvPr/>
        </p:nvSpPr>
        <p:spPr>
          <a:xfrm>
            <a:off x="5109115" y="5841393"/>
            <a:ext cx="9991492" cy="2123658"/>
          </a:xfrm>
          <a:prstGeom prst="rect">
            <a:avLst/>
          </a:prstGeom>
          <a:noFill/>
        </p:spPr>
        <p:txBody>
          <a:bodyPr wrap="square" rtlCol="0">
            <a:spAutoFit/>
          </a:bodyPr>
          <a:lstStyle/>
          <a:p>
            <a:pPr algn="ctr"/>
            <a:r>
              <a:rPr lang="en-US" sz="6600" b="1" dirty="0">
                <a:solidFill>
                  <a:srgbClr val="2B82FB"/>
                </a:solidFill>
                <a:latin typeface="Google Sans" panose="020B0604020202020204" charset="0"/>
                <a:ea typeface="Google Sans" panose="020B0604020202020204" charset="0"/>
                <a:cs typeface="Google Sans" panose="020B0604020202020204" charset="0"/>
              </a:rPr>
              <a:t>Gemini and Gemma Models</a:t>
            </a:r>
            <a:endParaRPr lang="en-IN" sz="6600" b="1" dirty="0">
              <a:solidFill>
                <a:srgbClr val="2B82FB"/>
              </a:solidFill>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E068352-8E91-B36B-94AF-8BD46A1535B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9654A43A-ED0D-01D2-7092-6240BD991B6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758581D1-4158-E0C4-E7A7-8C5948BB041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the Google Cloud Platform,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Studio</a:t>
            </a:r>
            <a:r>
              <a:rPr lang="en-US" sz="3200" dirty="0">
                <a:solidFill>
                  <a:schemeClr val="tx1"/>
                </a:solidFill>
                <a:latin typeface="Google Sans" panose="020B0604020202020204" charset="0"/>
                <a:ea typeface="Google Sans" panose="020B0604020202020204" charset="0"/>
                <a:cs typeface="Google Sans" panose="020B0604020202020204" charset="0"/>
              </a:rPr>
              <a:t> and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Multimodal</a:t>
            </a:r>
            <a:r>
              <a:rPr lang="en-US" sz="3200" dirty="0">
                <a:solidFill>
                  <a:schemeClr val="tx1"/>
                </a:solidFill>
                <a:latin typeface="Google Sans" panose="020B0604020202020204" charset="0"/>
                <a:ea typeface="Google Sans" panose="020B0604020202020204" charset="0"/>
                <a:cs typeface="Google Sans" panose="020B0604020202020204" charset="0"/>
              </a:rPr>
              <a:t> option.</a:t>
            </a: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Experiment with different examples.</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C0BF20-1BA6-83E6-4123-764BF99C6867}"/>
              </a:ext>
            </a:extLst>
          </p:cNvPr>
          <p:cNvPicPr>
            <a:picLocks noChangeAspect="1"/>
          </p:cNvPicPr>
          <p:nvPr/>
        </p:nvPicPr>
        <p:blipFill>
          <a:blip r:embed="rId3"/>
          <a:stretch>
            <a:fillRect/>
          </a:stretch>
        </p:blipFill>
        <p:spPr>
          <a:xfrm>
            <a:off x="3091005" y="3281202"/>
            <a:ext cx="18743084" cy="8620880"/>
          </a:xfrm>
          <a:prstGeom prst="rect">
            <a:avLst/>
          </a:prstGeom>
          <a:ln>
            <a:solidFill>
              <a:schemeClr val="tx1"/>
            </a:solidFill>
          </a:ln>
        </p:spPr>
      </p:pic>
    </p:spTree>
    <p:extLst>
      <p:ext uri="{BB962C8B-B14F-4D97-AF65-F5344CB8AC3E}">
        <p14:creationId xmlns:p14="http://schemas.microsoft.com/office/powerpoint/2010/main" val="167706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760E7C6-E204-9E0D-6652-BC43554E05F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231259A4-0140-3045-F289-2079D11468C7}"/>
              </a:ext>
            </a:extLst>
          </p:cNvPr>
          <p:cNvSpPr txBox="1">
            <a:spLocks noGrp="1"/>
          </p:cNvSpPr>
          <p:nvPr>
            <p:ph type="title"/>
          </p:nvPr>
        </p:nvSpPr>
        <p:spPr>
          <a:xfrm>
            <a:off x="890492" y="29097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Vertex AI on Google Cloud</a:t>
            </a:r>
            <a:endParaRPr sz="5400" dirty="0"/>
          </a:p>
        </p:txBody>
      </p:sp>
      <p:sp>
        <p:nvSpPr>
          <p:cNvPr id="162" name="Google Shape;162;p23">
            <a:extLst>
              <a:ext uri="{FF2B5EF4-FFF2-40B4-BE49-F238E27FC236}">
                <a16:creationId xmlns:a16="http://schemas.microsoft.com/office/drawing/2014/main" id="{C30FD01B-EA8C-1DD7-19B2-518E245F795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218800-4287-A904-B258-A75A3ADE5CAC}"/>
              </a:ext>
            </a:extLst>
          </p:cNvPr>
          <p:cNvPicPr>
            <a:picLocks noChangeAspect="1"/>
          </p:cNvPicPr>
          <p:nvPr/>
        </p:nvPicPr>
        <p:blipFill>
          <a:blip r:embed="rId3"/>
          <a:stretch>
            <a:fillRect/>
          </a:stretch>
        </p:blipFill>
        <p:spPr>
          <a:xfrm>
            <a:off x="354413" y="7172085"/>
            <a:ext cx="18580084" cy="3071204"/>
          </a:xfrm>
          <a:prstGeom prst="rect">
            <a:avLst/>
          </a:prstGeom>
        </p:spPr>
      </p:pic>
      <p:pic>
        <p:nvPicPr>
          <p:cNvPr id="6" name="Picture 5">
            <a:extLst>
              <a:ext uri="{FF2B5EF4-FFF2-40B4-BE49-F238E27FC236}">
                <a16:creationId xmlns:a16="http://schemas.microsoft.com/office/drawing/2014/main" id="{81ACFC07-AE1B-ECDD-0732-99B604904FEE}"/>
              </a:ext>
            </a:extLst>
          </p:cNvPr>
          <p:cNvPicPr>
            <a:picLocks noChangeAspect="1"/>
          </p:cNvPicPr>
          <p:nvPr/>
        </p:nvPicPr>
        <p:blipFill>
          <a:blip r:embed="rId4"/>
          <a:stretch>
            <a:fillRect/>
          </a:stretch>
        </p:blipFill>
        <p:spPr>
          <a:xfrm>
            <a:off x="19196643" y="3216148"/>
            <a:ext cx="4555491" cy="6797647"/>
          </a:xfrm>
          <a:prstGeom prst="rect">
            <a:avLst/>
          </a:prstGeom>
          <a:ln>
            <a:solidFill>
              <a:schemeClr val="tx1"/>
            </a:solidFill>
          </a:ln>
        </p:spPr>
      </p:pic>
      <p:pic>
        <p:nvPicPr>
          <p:cNvPr id="11" name="Picture 10">
            <a:extLst>
              <a:ext uri="{FF2B5EF4-FFF2-40B4-BE49-F238E27FC236}">
                <a16:creationId xmlns:a16="http://schemas.microsoft.com/office/drawing/2014/main" id="{AB5268E4-BBB3-5AB3-0106-D2F69ADCF02E}"/>
              </a:ext>
            </a:extLst>
          </p:cNvPr>
          <p:cNvPicPr>
            <a:picLocks noChangeAspect="1"/>
          </p:cNvPicPr>
          <p:nvPr/>
        </p:nvPicPr>
        <p:blipFill>
          <a:blip r:embed="rId5"/>
          <a:stretch>
            <a:fillRect/>
          </a:stretch>
        </p:blipFill>
        <p:spPr>
          <a:xfrm>
            <a:off x="631860" y="3220230"/>
            <a:ext cx="18123944" cy="3323685"/>
          </a:xfrm>
          <a:prstGeom prst="rect">
            <a:avLst/>
          </a:prstGeom>
          <a:ln>
            <a:solidFill>
              <a:schemeClr val="tx1"/>
            </a:solidFill>
          </a:ln>
        </p:spPr>
      </p:pic>
      <p:sp>
        <p:nvSpPr>
          <p:cNvPr id="12" name="TextBox 11">
            <a:extLst>
              <a:ext uri="{FF2B5EF4-FFF2-40B4-BE49-F238E27FC236}">
                <a16:creationId xmlns:a16="http://schemas.microsoft.com/office/drawing/2014/main" id="{81CBAA24-D5FF-941F-A546-93747876956E}"/>
              </a:ext>
            </a:extLst>
          </p:cNvPr>
          <p:cNvSpPr txBox="1"/>
          <p:nvPr/>
        </p:nvSpPr>
        <p:spPr>
          <a:xfrm>
            <a:off x="631860" y="2309368"/>
            <a:ext cx="6893880" cy="707886"/>
          </a:xfrm>
          <a:prstGeom prst="rect">
            <a:avLst/>
          </a:prstGeom>
          <a:noFill/>
        </p:spPr>
        <p:txBody>
          <a:bodyPr wrap="square" rtlCol="0">
            <a:spAutoFit/>
          </a:bodyPr>
          <a:lstStyle/>
          <a:p>
            <a:r>
              <a:rPr lang="en-US" sz="4000" dirty="0">
                <a:solidFill>
                  <a:srgbClr val="34A853"/>
                </a:solidFill>
                <a:latin typeface="Calibri" panose="020F0502020204030204" pitchFamily="34" charset="0"/>
                <a:cs typeface="Calibri" panose="020F0502020204030204" pitchFamily="34" charset="0"/>
              </a:rPr>
              <a:t>Example: Gemini Pro Vision</a:t>
            </a:r>
            <a:endParaRPr lang="en-IN" sz="4000" dirty="0">
              <a:solidFill>
                <a:srgbClr val="34A85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150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766D95D-4CBE-F460-750A-42B910B5F262}"/>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661799EB-7B40-B12D-2C6D-3E43C673CECB}"/>
              </a:ext>
            </a:extLst>
          </p:cNvPr>
          <p:cNvSpPr txBox="1">
            <a:spLocks noGrp="1"/>
          </p:cNvSpPr>
          <p:nvPr>
            <p:ph type="title"/>
          </p:nvPr>
        </p:nvSpPr>
        <p:spPr>
          <a:xfrm>
            <a:off x="1260600" y="63744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a:t>Activity</a:t>
            </a:r>
            <a:endParaRPr sz="5400" dirty="0"/>
          </a:p>
        </p:txBody>
      </p:sp>
      <p:sp>
        <p:nvSpPr>
          <p:cNvPr id="162" name="Google Shape;162;p23">
            <a:extLst>
              <a:ext uri="{FF2B5EF4-FFF2-40B4-BE49-F238E27FC236}">
                <a16:creationId xmlns:a16="http://schemas.microsoft.com/office/drawing/2014/main" id="{D626C1A2-72C4-778F-EF33-04DAC83394C1}"/>
              </a:ext>
            </a:extLst>
          </p:cNvPr>
          <p:cNvSpPr txBox="1">
            <a:spLocks noGrp="1"/>
          </p:cNvSpPr>
          <p:nvPr>
            <p:ph type="body" idx="1"/>
          </p:nvPr>
        </p:nvSpPr>
        <p:spPr>
          <a:xfrm>
            <a:off x="1260600" y="1852941"/>
            <a:ext cx="22603010" cy="10010117"/>
          </a:xfrm>
          <a:prstGeom prst="rect">
            <a:avLst/>
          </a:prstGeom>
        </p:spPr>
        <p:txBody>
          <a:bodyPr spcFirstLastPara="1" wrap="square" lIns="91425" tIns="91425" rIns="91425" bIns="91425" anchor="t" anchorCtr="0">
            <a:noAutofit/>
          </a:bodyPr>
          <a:lstStyle/>
          <a:p>
            <a:pPr marL="0" indent="0" algn="just">
              <a:buSzPct val="80000"/>
              <a:buNone/>
            </a:pPr>
            <a:r>
              <a:rPr lang="en-IN" dirty="0">
                <a:solidFill>
                  <a:schemeClr val="tx1"/>
                </a:solidFill>
                <a:latin typeface="Google Sans" panose="020B0604020202020204" charset="0"/>
                <a:ea typeface="Google Sans" panose="020B0604020202020204" charset="0"/>
                <a:cs typeface="Google Sans" panose="020B0604020202020204" charset="0"/>
              </a:rPr>
              <a:t>Step 1: </a:t>
            </a:r>
            <a:r>
              <a:rPr lang="en-US" dirty="0">
                <a:solidFill>
                  <a:schemeClr val="tx1"/>
                </a:solidFill>
                <a:latin typeface="Google Sans" panose="020B0604020202020204" charset="0"/>
                <a:ea typeface="Google Sans" panose="020B0604020202020204" charset="0"/>
                <a:cs typeface="Google Sans" panose="020B0604020202020204" charset="0"/>
              </a:rPr>
              <a:t>Scan the following QR code.</a:t>
            </a:r>
          </a:p>
          <a:p>
            <a:pPr marL="0" indent="0" algn="just">
              <a:buSzPct val="80000"/>
              <a:buNone/>
            </a:pPr>
            <a:endParaRPr lang="en-US" dirty="0">
              <a:solidFill>
                <a:schemeClr val="tx1"/>
              </a:solidFill>
              <a:latin typeface="Google Sans Text" panose="020B0604020202020204" charset="0"/>
              <a:ea typeface="Google Sans" panose="020B0604020202020204" charset="0"/>
              <a:cs typeface="Google Sans" panose="020B0604020202020204" charset="0"/>
            </a:endParaRPr>
          </a:p>
          <a:p>
            <a:pPr marL="0" indent="0" algn="just">
              <a:buSzPct val="80000"/>
              <a:buNone/>
            </a:pPr>
            <a:endParaRPr lang="en-US" dirty="0">
              <a:solidFill>
                <a:schemeClr val="tx1"/>
              </a:solidFill>
              <a:latin typeface="Google Sans Text" panose="020B0604020202020204" charset="0"/>
              <a:ea typeface="Google Sans" panose="020B0604020202020204" charset="0"/>
              <a:cs typeface="Google Sans" panose="020B0604020202020204" charset="0"/>
            </a:endParaRPr>
          </a:p>
          <a:p>
            <a:pPr marL="0" indent="0" algn="just">
              <a:buSzPct val="80000"/>
              <a:buNone/>
            </a:pPr>
            <a:endParaRPr lang="en-US" dirty="0">
              <a:solidFill>
                <a:schemeClr val="tx1"/>
              </a:solidFill>
              <a:latin typeface="Google Sans Text" panose="020B0604020202020204" charset="0"/>
              <a:ea typeface="Google Sans" panose="020B0604020202020204" charset="0"/>
              <a:cs typeface="Google Sans" panose="020B0604020202020204" charset="0"/>
            </a:endParaRPr>
          </a:p>
          <a:p>
            <a:pPr marL="0" indent="0" algn="just">
              <a:buSzPct val="80000"/>
              <a:buNone/>
            </a:pPr>
            <a:endParaRPr lang="en-US" dirty="0">
              <a:solidFill>
                <a:schemeClr val="tx1"/>
              </a:solidFill>
              <a:latin typeface="Google Sans Text" panose="020B0604020202020204" charset="0"/>
              <a:ea typeface="Google Sans" panose="020B0604020202020204" charset="0"/>
              <a:cs typeface="Google Sans" panose="020B0604020202020204" charset="0"/>
            </a:endParaRPr>
          </a:p>
          <a:p>
            <a:pPr marL="0" indent="0" algn="just">
              <a:buSzPct val="80000"/>
              <a:buNone/>
            </a:pPr>
            <a:endParaRPr lang="en-US" sz="30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500" b="1" dirty="0">
                <a:solidFill>
                  <a:schemeClr val="tx1"/>
                </a:solidFill>
                <a:latin typeface="Google Sans" panose="020B0604020202020204" charset="0"/>
                <a:ea typeface="Google Sans" panose="020B0604020202020204" charset="0"/>
                <a:cs typeface="Google Sans" panose="020B0604020202020204" charset="0"/>
              </a:rPr>
              <a:t>Step 2: </a:t>
            </a:r>
            <a:r>
              <a:rPr lang="en-US" sz="3500" dirty="0">
                <a:solidFill>
                  <a:schemeClr val="tx1"/>
                </a:solidFill>
                <a:latin typeface="Google Sans" panose="020B0604020202020204" charset="0"/>
                <a:ea typeface="Google Sans" panose="020B0604020202020204" charset="0"/>
                <a:cs typeface="Google Sans" panose="020B0604020202020204" charset="0"/>
              </a:rPr>
              <a:t>Give a text prompt and try it yourself.</a:t>
            </a:r>
          </a:p>
          <a:p>
            <a:pPr marL="0" indent="0" algn="just">
              <a:buSzPct val="80000"/>
              <a:buNone/>
            </a:pPr>
            <a:endParaRPr lang="en-US" sz="3000" b="1"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000" b="1"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500" b="1"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500" b="1" dirty="0">
                <a:solidFill>
                  <a:schemeClr val="tx1"/>
                </a:solidFill>
                <a:latin typeface="Google Sans" panose="020B0604020202020204" charset="0"/>
                <a:ea typeface="Google Sans" panose="020B0604020202020204" charset="0"/>
                <a:cs typeface="Google Sans" panose="020B0604020202020204" charset="0"/>
              </a:rPr>
              <a:t>Step 3: </a:t>
            </a:r>
            <a:r>
              <a:rPr lang="en-US" sz="3500" dirty="0">
                <a:solidFill>
                  <a:schemeClr val="tx1"/>
                </a:solidFill>
                <a:latin typeface="Google Sans" panose="020B0604020202020204" charset="0"/>
                <a:ea typeface="Google Sans" panose="020B0604020202020204" charset="0"/>
                <a:cs typeface="Google Sans" panose="020B0604020202020204" charset="0"/>
              </a:rPr>
              <a:t>Take a screenshot of the results.</a:t>
            </a:r>
          </a:p>
          <a:p>
            <a:pPr marL="0" indent="0" algn="just">
              <a:buSzPct val="80000"/>
              <a:buNone/>
            </a:pPr>
            <a:endParaRPr lang="en-IN" sz="35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500" b="1" dirty="0">
                <a:solidFill>
                  <a:schemeClr val="tx1"/>
                </a:solidFill>
                <a:latin typeface="Google Sans" panose="020B0604020202020204" charset="0"/>
                <a:ea typeface="Google Sans" panose="020B0604020202020204" charset="0"/>
                <a:cs typeface="Google Sans" panose="020B0604020202020204" charset="0"/>
              </a:rPr>
              <a:t>Step 4: </a:t>
            </a:r>
            <a:r>
              <a:rPr lang="en-US" sz="3500" dirty="0">
                <a:solidFill>
                  <a:schemeClr val="tx1"/>
                </a:solidFill>
                <a:latin typeface="Google Sans" panose="020B0604020202020204" charset="0"/>
                <a:ea typeface="Google Sans" panose="020B0604020202020204" charset="0"/>
                <a:cs typeface="Google Sans" panose="020B0604020202020204" charset="0"/>
              </a:rPr>
              <a:t>Share it on Twitter (X) with the hashtags </a:t>
            </a:r>
            <a:r>
              <a:rPr lang="en-US" sz="3500" dirty="0">
                <a:solidFill>
                  <a:srgbClr val="2B82FB"/>
                </a:solidFill>
                <a:latin typeface="Google Sans" panose="020B0604020202020204" charset="0"/>
                <a:ea typeface="Google Sans" panose="020B0604020202020204" charset="0"/>
                <a:cs typeface="Google Sans" panose="020B0604020202020204" charset="0"/>
              </a:rPr>
              <a:t>#WTMNagpur #GenerativeAI</a:t>
            </a:r>
            <a:r>
              <a:rPr lang="en-US" sz="3500" dirty="0">
                <a:solidFill>
                  <a:srgbClr val="C00000"/>
                </a:solidFill>
                <a:latin typeface="Google Sans" panose="020B0604020202020204" charset="0"/>
                <a:ea typeface="Google Sans" panose="020B0604020202020204" charset="0"/>
                <a:cs typeface="Google Sans" panose="020B0604020202020204" charset="0"/>
              </a:rPr>
              <a:t> </a:t>
            </a:r>
            <a:r>
              <a:rPr lang="en-US" sz="3500" dirty="0">
                <a:solidFill>
                  <a:schemeClr val="tx1"/>
                </a:solidFill>
                <a:latin typeface="Google Sans" panose="020B0604020202020204" charset="0"/>
                <a:ea typeface="Google Sans" panose="020B0604020202020204" charset="0"/>
                <a:cs typeface="Google Sans" panose="020B0604020202020204" charset="0"/>
              </a:rPr>
              <a:t>and tag </a:t>
            </a:r>
            <a:r>
              <a:rPr lang="en-US" sz="3500" dirty="0">
                <a:solidFill>
                  <a:srgbClr val="2B82FB"/>
                </a:solidFill>
                <a:latin typeface="Google Sans" panose="020B0604020202020204" charset="0"/>
                <a:ea typeface="Google Sans" panose="020B0604020202020204" charset="0"/>
                <a:cs typeface="Google Sans" panose="020B0604020202020204" charset="0"/>
              </a:rPr>
              <a:t>@NSTiwari21 @wtmnagpur</a:t>
            </a:r>
            <a:endParaRPr lang="en-US" sz="3500" b="1"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A7FAB35A-7487-F2D6-B26F-F6E1A63AD503}"/>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ED59F1FF-B14B-9BB4-5A3F-F72867AD4127}"/>
              </a:ext>
            </a:extLst>
          </p:cNvPr>
          <p:cNvPicPr>
            <a:picLocks noChangeAspect="1"/>
          </p:cNvPicPr>
          <p:nvPr/>
        </p:nvPicPr>
        <p:blipFill>
          <a:blip r:embed="rId3"/>
          <a:stretch>
            <a:fillRect/>
          </a:stretch>
        </p:blipFill>
        <p:spPr>
          <a:xfrm>
            <a:off x="1260599" y="2782346"/>
            <a:ext cx="3190992" cy="3190992"/>
          </a:xfrm>
          <a:prstGeom prst="rect">
            <a:avLst/>
          </a:prstGeom>
        </p:spPr>
      </p:pic>
      <p:sp>
        <p:nvSpPr>
          <p:cNvPr id="10" name="Rectangle: Rounded Corners 9">
            <a:extLst>
              <a:ext uri="{FF2B5EF4-FFF2-40B4-BE49-F238E27FC236}">
                <a16:creationId xmlns:a16="http://schemas.microsoft.com/office/drawing/2014/main" id="{6BC04355-C4DC-5007-26D5-9FDA2DFBB8D3}"/>
              </a:ext>
            </a:extLst>
          </p:cNvPr>
          <p:cNvSpPr/>
          <p:nvPr/>
        </p:nvSpPr>
        <p:spPr>
          <a:xfrm>
            <a:off x="1260599" y="7020632"/>
            <a:ext cx="12299283" cy="951571"/>
          </a:xfrm>
          <a:prstGeom prst="roundRect">
            <a:avLst/>
          </a:prstGeom>
          <a:solidFill>
            <a:srgbClr val="DEE0E2"/>
          </a:solidFill>
          <a:ln>
            <a:solidFill>
              <a:srgbClr val="DEE0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dirty="0">
                <a:solidFill>
                  <a:schemeClr val="bg2">
                    <a:lumMod val="25000"/>
                  </a:schemeClr>
                </a:solidFill>
                <a:latin typeface="Google Sans" panose="020B0604020202020204"/>
                <a:ea typeface="Google Sans" panose="020B0604020202020204"/>
                <a:cs typeface="Google Sans" panose="020B0604020202020204"/>
              </a:rPr>
              <a:t>E.g. A cool lion with sunglasses driving a roofless car in space.</a:t>
            </a:r>
            <a:endParaRPr lang="en-IN" sz="3000" dirty="0">
              <a:solidFill>
                <a:schemeClr val="bg2">
                  <a:lumMod val="25000"/>
                </a:schemeClr>
              </a:solidFill>
              <a:latin typeface="Google Sans" panose="020B0604020202020204"/>
              <a:ea typeface="Google Sans" panose="020B0604020202020204"/>
              <a:cs typeface="Google Sans" panose="020B0604020202020204"/>
            </a:endParaRPr>
          </a:p>
        </p:txBody>
      </p:sp>
    </p:spTree>
    <p:extLst>
      <p:ext uri="{BB962C8B-B14F-4D97-AF65-F5344CB8AC3E}">
        <p14:creationId xmlns:p14="http://schemas.microsoft.com/office/powerpoint/2010/main" val="253366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D6F15CD-6BF8-BBD7-BF57-1F3EFCCCA9A3}"/>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FD19DF18-B947-2EA1-5DF2-EEF12F90D43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a:t>
            </a:r>
            <a:endParaRPr sz="5400" dirty="0">
              <a:solidFill>
                <a:srgbClr val="2B82FB"/>
              </a:solidFill>
            </a:endParaRPr>
          </a:p>
        </p:txBody>
      </p:sp>
      <p:sp>
        <p:nvSpPr>
          <p:cNvPr id="162" name="Google Shape;162;p23">
            <a:extLst>
              <a:ext uri="{FF2B5EF4-FFF2-40B4-BE49-F238E27FC236}">
                <a16:creationId xmlns:a16="http://schemas.microsoft.com/office/drawing/2014/main" id="{BD4BC145-53BB-A38D-C595-B1C6D11C6391}"/>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Gemma is a family of lightweight, state-of-the-art open models built from research and technology used to create Google Gemini models. </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They are text-to-text, decoder-only large language models, available in English, with open weights, pre-trained  variants, and instruction-tuned variants.</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The Gemma model family</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
        <p:nvSpPr>
          <p:cNvPr id="2" name="Rectangle: Rounded Corners 1">
            <a:extLst>
              <a:ext uri="{FF2B5EF4-FFF2-40B4-BE49-F238E27FC236}">
                <a16:creationId xmlns:a16="http://schemas.microsoft.com/office/drawing/2014/main" id="{8A34D9BA-9B96-DD8E-7D7A-3F0F984FE3C5}"/>
              </a:ext>
            </a:extLst>
          </p:cNvPr>
          <p:cNvSpPr/>
          <p:nvPr/>
        </p:nvSpPr>
        <p:spPr>
          <a:xfrm>
            <a:off x="939312" y="7310553"/>
            <a:ext cx="4081346" cy="2932771"/>
          </a:xfrm>
          <a:prstGeom prst="roundRect">
            <a:avLst/>
          </a:prstGeom>
          <a:solidFill>
            <a:schemeClr val="accent2"/>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Google Sans" panose="020B0604020202020204" charset="0"/>
                <a:ea typeface="Google Sans" panose="020B0604020202020204" charset="0"/>
                <a:cs typeface="Google Sans" panose="020B0604020202020204" charset="0"/>
              </a:rPr>
              <a:t>Gemma 1</a:t>
            </a:r>
          </a:p>
          <a:p>
            <a:pPr algn="ctr"/>
            <a:endParaRPr lang="en-US" sz="2800" b="1" dirty="0">
              <a:latin typeface="Google Sans" panose="020B0604020202020204" charset="0"/>
              <a:ea typeface="Google Sans" panose="020B0604020202020204" charset="0"/>
              <a:cs typeface="Google Sans" panose="020B0604020202020204" charset="0"/>
            </a:endParaRPr>
          </a:p>
          <a:p>
            <a:pPr algn="ctr"/>
            <a:r>
              <a:rPr lang="en-US" sz="2800" dirty="0">
                <a:latin typeface="Google Sans" panose="020B0604020202020204" charset="0"/>
                <a:ea typeface="Google Sans" panose="020B0604020202020204" charset="0"/>
                <a:cs typeface="Google Sans" panose="020B0604020202020204" charset="0"/>
              </a:rPr>
              <a:t>Light-weight, text-to-text, decoder only LLM. Available in 2B, 7B  size.</a:t>
            </a:r>
            <a:endParaRPr lang="en-IN" sz="2800" dirty="0">
              <a:latin typeface="Google Sans" panose="020B0604020202020204" charset="0"/>
              <a:ea typeface="Google Sans" panose="020B0604020202020204" charset="0"/>
              <a:cs typeface="Google Sans" panose="020B0604020202020204" charset="0"/>
            </a:endParaRPr>
          </a:p>
        </p:txBody>
      </p:sp>
      <p:sp>
        <p:nvSpPr>
          <p:cNvPr id="4" name="Rectangle: Rounded Corners 3">
            <a:extLst>
              <a:ext uri="{FF2B5EF4-FFF2-40B4-BE49-F238E27FC236}">
                <a16:creationId xmlns:a16="http://schemas.microsoft.com/office/drawing/2014/main" id="{68AAEC3E-BFD6-7B95-A8DA-55AC463DD15A}"/>
              </a:ext>
            </a:extLst>
          </p:cNvPr>
          <p:cNvSpPr/>
          <p:nvPr/>
        </p:nvSpPr>
        <p:spPr>
          <a:xfrm>
            <a:off x="5557523" y="7310552"/>
            <a:ext cx="4081346" cy="2932771"/>
          </a:xfrm>
          <a:prstGeom prst="roundRect">
            <a:avLst/>
          </a:prstGeom>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Google Sans" panose="020B0604020202020204" charset="0"/>
                <a:ea typeface="Google Sans" panose="020B0604020202020204" charset="0"/>
                <a:cs typeface="Google Sans" panose="020B0604020202020204" charset="0"/>
              </a:rPr>
              <a:t>Gemma 2</a:t>
            </a:r>
          </a:p>
          <a:p>
            <a:pPr algn="ctr"/>
            <a:endParaRPr lang="en-US" sz="2800" b="1" dirty="0">
              <a:latin typeface="Google Sans" panose="020B0604020202020204" charset="0"/>
              <a:ea typeface="Google Sans" panose="020B0604020202020204" charset="0"/>
              <a:cs typeface="Google Sans" panose="020B0604020202020204" charset="0"/>
            </a:endParaRPr>
          </a:p>
          <a:p>
            <a:pPr algn="ctr"/>
            <a:r>
              <a:rPr lang="en-US" sz="2800" dirty="0">
                <a:latin typeface="Google Sans" panose="020B0604020202020204" charset="0"/>
                <a:ea typeface="Google Sans" panose="020B0604020202020204" charset="0"/>
                <a:cs typeface="Google Sans" panose="020B0604020202020204" charset="0"/>
              </a:rPr>
              <a:t>Three new powerful, and efficient models available in 2B, 9B, and 27B size.</a:t>
            </a:r>
            <a:endParaRPr lang="en-IN" sz="2800" dirty="0">
              <a:latin typeface="Google Sans" panose="020B0604020202020204" charset="0"/>
              <a:ea typeface="Google Sans" panose="020B0604020202020204" charset="0"/>
              <a:cs typeface="Google Sans" panose="020B0604020202020204" charset="0"/>
            </a:endParaRPr>
          </a:p>
        </p:txBody>
      </p:sp>
      <p:sp>
        <p:nvSpPr>
          <p:cNvPr id="5" name="Rectangle: Rounded Corners 4">
            <a:extLst>
              <a:ext uri="{FF2B5EF4-FFF2-40B4-BE49-F238E27FC236}">
                <a16:creationId xmlns:a16="http://schemas.microsoft.com/office/drawing/2014/main" id="{0E3C9691-AB5C-16D2-8F00-E2F28C98C71F}"/>
              </a:ext>
            </a:extLst>
          </p:cNvPr>
          <p:cNvSpPr/>
          <p:nvPr/>
        </p:nvSpPr>
        <p:spPr>
          <a:xfrm>
            <a:off x="10175734" y="7310551"/>
            <a:ext cx="4081346" cy="2932771"/>
          </a:xfrm>
          <a:prstGeom prst="roundRect">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Google Sans" panose="020B0604020202020204" charset="0"/>
                <a:ea typeface="Google Sans" panose="020B0604020202020204" charset="0"/>
                <a:cs typeface="Google Sans" panose="020B0604020202020204" charset="0"/>
              </a:rPr>
              <a:t>RecurrentGemma</a:t>
            </a:r>
          </a:p>
          <a:p>
            <a:pPr algn="ctr"/>
            <a:endParaRPr lang="en-US" sz="2800" b="1" dirty="0">
              <a:latin typeface="Google Sans" panose="020B0604020202020204" charset="0"/>
              <a:ea typeface="Google Sans" panose="020B0604020202020204" charset="0"/>
              <a:cs typeface="Google Sans" panose="020B0604020202020204" charset="0"/>
            </a:endParaRPr>
          </a:p>
          <a:p>
            <a:pPr algn="ctr"/>
            <a:r>
              <a:rPr lang="en-IN" sz="2800" dirty="0">
                <a:latin typeface="Google Sans" panose="020B0604020202020204" charset="0"/>
                <a:ea typeface="Google Sans" panose="020B0604020202020204" charset="0"/>
                <a:cs typeface="Google Sans" panose="020B0604020202020204" charset="0"/>
              </a:rPr>
              <a:t>Leverages RNN and local attention for improved memory efficiency.</a:t>
            </a:r>
          </a:p>
        </p:txBody>
      </p:sp>
      <p:sp>
        <p:nvSpPr>
          <p:cNvPr id="6" name="Rectangle: Rounded Corners 5">
            <a:extLst>
              <a:ext uri="{FF2B5EF4-FFF2-40B4-BE49-F238E27FC236}">
                <a16:creationId xmlns:a16="http://schemas.microsoft.com/office/drawing/2014/main" id="{A81572EB-6E0B-421F-6269-44FA1AED7883}"/>
              </a:ext>
            </a:extLst>
          </p:cNvPr>
          <p:cNvSpPr/>
          <p:nvPr/>
        </p:nvSpPr>
        <p:spPr>
          <a:xfrm>
            <a:off x="14793945" y="7310551"/>
            <a:ext cx="4081346" cy="2932771"/>
          </a:xfrm>
          <a:prstGeom prst="roundRect">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Google Sans" panose="020B0604020202020204" charset="0"/>
                <a:ea typeface="Google Sans" panose="020B0604020202020204" charset="0"/>
                <a:cs typeface="Google Sans" panose="020B0604020202020204" charset="0"/>
              </a:rPr>
              <a:t>CodeGemma</a:t>
            </a:r>
          </a:p>
          <a:p>
            <a:pPr algn="ctr"/>
            <a:endParaRPr lang="en-US" sz="2800" b="1" dirty="0">
              <a:latin typeface="Google Sans" panose="020B0604020202020204" charset="0"/>
              <a:ea typeface="Google Sans" panose="020B0604020202020204" charset="0"/>
              <a:cs typeface="Google Sans" panose="020B0604020202020204" charset="0"/>
            </a:endParaRPr>
          </a:p>
          <a:p>
            <a:pPr algn="ctr"/>
            <a:r>
              <a:rPr lang="en-IN" sz="2800" dirty="0">
                <a:latin typeface="Google Sans" panose="020B0604020202020204" charset="0"/>
                <a:ea typeface="Google Sans" panose="020B0604020202020204" charset="0"/>
                <a:cs typeface="Google Sans" panose="020B0604020202020204" charset="0"/>
              </a:rPr>
              <a:t>Pre-trained specifically for coding generation and completion.</a:t>
            </a:r>
          </a:p>
        </p:txBody>
      </p:sp>
      <p:sp>
        <p:nvSpPr>
          <p:cNvPr id="7" name="Rectangle: Rounded Corners 6">
            <a:extLst>
              <a:ext uri="{FF2B5EF4-FFF2-40B4-BE49-F238E27FC236}">
                <a16:creationId xmlns:a16="http://schemas.microsoft.com/office/drawing/2014/main" id="{222234F7-C4A9-B3C6-0E81-3747C4C4A00D}"/>
              </a:ext>
            </a:extLst>
          </p:cNvPr>
          <p:cNvSpPr/>
          <p:nvPr/>
        </p:nvSpPr>
        <p:spPr>
          <a:xfrm>
            <a:off x="19412156" y="7310550"/>
            <a:ext cx="4081346" cy="2932771"/>
          </a:xfrm>
          <a:prstGeom prst="roundRect">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Google Sans" panose="020B0604020202020204" charset="0"/>
                <a:ea typeface="Google Sans" panose="020B0604020202020204" charset="0"/>
                <a:cs typeface="Google Sans" panose="020B0604020202020204" charset="0"/>
              </a:rPr>
              <a:t>PaliGemma</a:t>
            </a:r>
          </a:p>
          <a:p>
            <a:pPr algn="ctr"/>
            <a:endParaRPr lang="en-US" sz="2800" b="1" dirty="0">
              <a:latin typeface="Google Sans" panose="020B0604020202020204" charset="0"/>
              <a:ea typeface="Google Sans" panose="020B0604020202020204" charset="0"/>
              <a:cs typeface="Google Sans" panose="020B0604020202020204" charset="0"/>
            </a:endParaRPr>
          </a:p>
          <a:p>
            <a:pPr algn="ctr"/>
            <a:r>
              <a:rPr lang="en-IN" sz="2800" dirty="0">
                <a:latin typeface="Google Sans" panose="020B0604020202020204" charset="0"/>
                <a:ea typeface="Google Sans" panose="020B0604020202020204" charset="0"/>
                <a:cs typeface="Google Sans" panose="020B0604020202020204" charset="0"/>
              </a:rPr>
              <a:t>Open Vision Language Model based on PaLI-3 and Gemma LM.</a:t>
            </a:r>
          </a:p>
        </p:txBody>
      </p:sp>
    </p:spTree>
    <p:extLst>
      <p:ext uri="{BB962C8B-B14F-4D97-AF65-F5344CB8AC3E}">
        <p14:creationId xmlns:p14="http://schemas.microsoft.com/office/powerpoint/2010/main" val="72194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A0F58C01-28F5-CCBF-961F-00C18B8C341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7D8366E2-9C9F-14AA-A953-6E2EBB3A20C0}"/>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 models on Vertex AI</a:t>
            </a:r>
            <a:endParaRPr sz="5400" dirty="0">
              <a:solidFill>
                <a:srgbClr val="2B82FB"/>
              </a:solidFill>
            </a:endParaRPr>
          </a:p>
        </p:txBody>
      </p:sp>
      <p:sp>
        <p:nvSpPr>
          <p:cNvPr id="162" name="Google Shape;162;p23">
            <a:extLst>
              <a:ext uri="{FF2B5EF4-FFF2-40B4-BE49-F238E27FC236}">
                <a16:creationId xmlns:a16="http://schemas.microsoft.com/office/drawing/2014/main" id="{30DD7028-F4F5-6A47-9CE6-563C5C1012B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On GCP, open the </a:t>
            </a:r>
            <a:r>
              <a:rPr lang="en-US" sz="3200" dirty="0">
                <a:solidFill>
                  <a:srgbClr val="2B82FB"/>
                </a:solidFill>
                <a:latin typeface="Google Sans" panose="020B0604020202020204" charset="0"/>
                <a:ea typeface="Google Sans" panose="020B0604020202020204" charset="0"/>
                <a:cs typeface="Google Sans" panose="020B0604020202020204" charset="0"/>
              </a:rPr>
              <a:t>Vertex AI Model Garden </a:t>
            </a:r>
            <a:r>
              <a:rPr lang="en-US" sz="3200" dirty="0">
                <a:solidFill>
                  <a:schemeClr val="tx1"/>
                </a:solidFill>
                <a:latin typeface="Google Sans" panose="020B0604020202020204" charset="0"/>
                <a:ea typeface="Google Sans" panose="020B0604020202020204" charset="0"/>
                <a:cs typeface="Google Sans" panose="020B0604020202020204" charset="0"/>
              </a:rPr>
              <a:t>and choose the Gemma model.</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D8F8C0E-9300-2A7E-E4CA-6552D98190F7}"/>
              </a:ext>
            </a:extLst>
          </p:cNvPr>
          <p:cNvPicPr>
            <a:picLocks noChangeAspect="1"/>
          </p:cNvPicPr>
          <p:nvPr/>
        </p:nvPicPr>
        <p:blipFill>
          <a:blip r:embed="rId3"/>
          <a:stretch>
            <a:fillRect/>
          </a:stretch>
        </p:blipFill>
        <p:spPr>
          <a:xfrm>
            <a:off x="3278458" y="3155330"/>
            <a:ext cx="18156396" cy="8397333"/>
          </a:xfrm>
          <a:prstGeom prst="rect">
            <a:avLst/>
          </a:prstGeom>
          <a:ln>
            <a:solidFill>
              <a:schemeClr val="tx1"/>
            </a:solidFill>
          </a:ln>
        </p:spPr>
      </p:pic>
    </p:spTree>
    <p:extLst>
      <p:ext uri="{BB962C8B-B14F-4D97-AF65-F5344CB8AC3E}">
        <p14:creationId xmlns:p14="http://schemas.microsoft.com/office/powerpoint/2010/main" val="1245829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D6E7FCE9-C79B-8BB6-DF08-DDECD2ECE64F}"/>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755DC8B-9BD3-D1D9-704D-E9C49970F22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 models on Vertex AI</a:t>
            </a:r>
            <a:endParaRPr sz="5400" dirty="0">
              <a:solidFill>
                <a:srgbClr val="2B82FB"/>
              </a:solidFill>
            </a:endParaRPr>
          </a:p>
        </p:txBody>
      </p:sp>
      <p:sp>
        <p:nvSpPr>
          <p:cNvPr id="162" name="Google Shape;162;p23">
            <a:extLst>
              <a:ext uri="{FF2B5EF4-FFF2-40B4-BE49-F238E27FC236}">
                <a16:creationId xmlns:a16="http://schemas.microsoft.com/office/drawing/2014/main" id="{EC0396FA-D7DC-4618-3741-2ED3E8EE201C}"/>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any model variant to deploy it to a Vertex AI endpoint. It takes approximately 20-30 minutes for the deployment.</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E3638E0-DEB3-E726-76D5-D69403B38B53}"/>
              </a:ext>
            </a:extLst>
          </p:cNvPr>
          <p:cNvPicPr>
            <a:picLocks noChangeAspect="1"/>
          </p:cNvPicPr>
          <p:nvPr/>
        </p:nvPicPr>
        <p:blipFill>
          <a:blip r:embed="rId3"/>
          <a:stretch>
            <a:fillRect/>
          </a:stretch>
        </p:blipFill>
        <p:spPr>
          <a:xfrm>
            <a:off x="3059133" y="3633418"/>
            <a:ext cx="18618837" cy="8616598"/>
          </a:xfrm>
          <a:prstGeom prst="rect">
            <a:avLst/>
          </a:prstGeom>
        </p:spPr>
      </p:pic>
    </p:spTree>
    <p:extLst>
      <p:ext uri="{BB962C8B-B14F-4D97-AF65-F5344CB8AC3E}">
        <p14:creationId xmlns:p14="http://schemas.microsoft.com/office/powerpoint/2010/main" val="1856685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79F2EA01-4655-39C3-5D43-792CD832FE0C}"/>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11A4C46-34BE-62CB-D5A7-3E76199FC738}"/>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 models on Vertex AI</a:t>
            </a:r>
            <a:endParaRPr sz="5400" dirty="0">
              <a:solidFill>
                <a:srgbClr val="2B82FB"/>
              </a:solidFill>
            </a:endParaRPr>
          </a:p>
        </p:txBody>
      </p:sp>
      <p:sp>
        <p:nvSpPr>
          <p:cNvPr id="162" name="Google Shape;162;p23">
            <a:extLst>
              <a:ext uri="{FF2B5EF4-FFF2-40B4-BE49-F238E27FC236}">
                <a16:creationId xmlns:a16="http://schemas.microsoft.com/office/drawing/2014/main" id="{C4758283-D0E3-F187-51BF-CE9D5C173A5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571500" indent="-5715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Once the model is deployed, you should be able to see it in your </a:t>
            </a:r>
            <a:r>
              <a:rPr lang="en-US" sz="3200" dirty="0">
                <a:solidFill>
                  <a:srgbClr val="2B82FB"/>
                </a:solidFill>
                <a:latin typeface="Google Sans" panose="020B0604020202020204" charset="0"/>
                <a:ea typeface="Google Sans" panose="020B0604020202020204" charset="0"/>
                <a:cs typeface="Google Sans" panose="020B0604020202020204" charset="0"/>
              </a:rPr>
              <a:t>Model Registry</a:t>
            </a:r>
            <a:r>
              <a:rPr lang="en-US" sz="3200" dirty="0">
                <a:solidFill>
                  <a:schemeClr val="tx1"/>
                </a:solidFill>
                <a:latin typeface="Google Sans" panose="020B0604020202020204" charset="0"/>
                <a:ea typeface="Google Sans" panose="020B0604020202020204" charset="0"/>
                <a:cs typeface="Google Sans" panose="020B0604020202020204" charset="0"/>
              </a:rPr>
              <a:t>.</a:t>
            </a: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21CFD87-01E1-82A9-5278-E00303E46D47}"/>
              </a:ext>
            </a:extLst>
          </p:cNvPr>
          <p:cNvPicPr>
            <a:picLocks noChangeAspect="1"/>
          </p:cNvPicPr>
          <p:nvPr/>
        </p:nvPicPr>
        <p:blipFill>
          <a:blip r:embed="rId3"/>
          <a:stretch>
            <a:fillRect/>
          </a:stretch>
        </p:blipFill>
        <p:spPr>
          <a:xfrm>
            <a:off x="2143769" y="3633418"/>
            <a:ext cx="20096462" cy="4718957"/>
          </a:xfrm>
          <a:prstGeom prst="rect">
            <a:avLst/>
          </a:prstGeom>
        </p:spPr>
      </p:pic>
    </p:spTree>
    <p:extLst>
      <p:ext uri="{BB962C8B-B14F-4D97-AF65-F5344CB8AC3E}">
        <p14:creationId xmlns:p14="http://schemas.microsoft.com/office/powerpoint/2010/main" val="3267966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1703EB70-BE54-46D7-8D04-95BD50D1F0F8}"/>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D90DA505-EEDF-01D5-7455-0425AB1F21F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Gemma models on Vertex AI</a:t>
            </a:r>
            <a:endParaRPr sz="5400" dirty="0">
              <a:solidFill>
                <a:srgbClr val="2B82FB"/>
              </a:solidFill>
            </a:endParaRPr>
          </a:p>
        </p:txBody>
      </p:sp>
      <p:sp>
        <p:nvSpPr>
          <p:cNvPr id="162" name="Google Shape;162;p23">
            <a:extLst>
              <a:ext uri="{FF2B5EF4-FFF2-40B4-BE49-F238E27FC236}">
                <a16:creationId xmlns:a16="http://schemas.microsoft.com/office/drawing/2014/main" id="{556ED3DE-2221-3549-1C6E-5A5341CC8C94}"/>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93E3879C-BEC3-BF33-EB71-185C4B7053AF}"/>
              </a:ext>
            </a:extLst>
          </p:cNvPr>
          <p:cNvPicPr>
            <a:picLocks noChangeAspect="1"/>
          </p:cNvPicPr>
          <p:nvPr/>
        </p:nvPicPr>
        <p:blipFill>
          <a:blip r:embed="rId3"/>
          <a:stretch>
            <a:fillRect/>
          </a:stretch>
        </p:blipFill>
        <p:spPr>
          <a:xfrm>
            <a:off x="3607611" y="1813918"/>
            <a:ext cx="8214281" cy="10088164"/>
          </a:xfrm>
          <a:prstGeom prst="rect">
            <a:avLst/>
          </a:prstGeom>
        </p:spPr>
      </p:pic>
      <p:pic>
        <p:nvPicPr>
          <p:cNvPr id="10" name="Picture 9">
            <a:extLst>
              <a:ext uri="{FF2B5EF4-FFF2-40B4-BE49-F238E27FC236}">
                <a16:creationId xmlns:a16="http://schemas.microsoft.com/office/drawing/2014/main" id="{B8A8DB85-B9D5-3DCD-3CBF-2D276F8B1563}"/>
              </a:ext>
            </a:extLst>
          </p:cNvPr>
          <p:cNvPicPr>
            <a:picLocks noChangeAspect="1"/>
          </p:cNvPicPr>
          <p:nvPr/>
        </p:nvPicPr>
        <p:blipFill>
          <a:blip r:embed="rId4"/>
          <a:stretch>
            <a:fillRect/>
          </a:stretch>
        </p:blipFill>
        <p:spPr>
          <a:xfrm>
            <a:off x="13785082" y="1608063"/>
            <a:ext cx="5850676" cy="10294019"/>
          </a:xfrm>
          <a:prstGeom prst="rect">
            <a:avLst/>
          </a:prstGeom>
        </p:spPr>
      </p:pic>
    </p:spTree>
    <p:extLst>
      <p:ext uri="{BB962C8B-B14F-4D97-AF65-F5344CB8AC3E}">
        <p14:creationId xmlns:p14="http://schemas.microsoft.com/office/powerpoint/2010/main" val="1095122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Examples built with Gemini</a:t>
            </a:r>
            <a:endParaRPr dirty="0">
              <a:solidFill>
                <a:srgbClr val="2B82FB"/>
              </a:solidFill>
            </a:endParaRPr>
          </a:p>
        </p:txBody>
      </p:sp>
    </p:spTree>
    <p:extLst>
      <p:ext uri="{BB962C8B-B14F-4D97-AF65-F5344CB8AC3E}">
        <p14:creationId xmlns:p14="http://schemas.microsoft.com/office/powerpoint/2010/main" val="377230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9E76380D-FEE7-22D5-36BC-625C583D509B}"/>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3FABD3F5-6CCA-71FF-EF5F-DA87FCA685BA}"/>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 </a:t>
            </a:r>
            <a:r>
              <a:rPr lang="en-US" sz="5400" dirty="0" err="1">
                <a:solidFill>
                  <a:srgbClr val="2B82FB"/>
                </a:solidFill>
              </a:rPr>
              <a:t>PharmaScan</a:t>
            </a:r>
            <a:r>
              <a:rPr lang="en-US" sz="5400" dirty="0">
                <a:solidFill>
                  <a:srgbClr val="2B82FB"/>
                </a:solidFill>
              </a:rPr>
              <a:t> : Extract medicine details using Gemini</a:t>
            </a:r>
            <a:endParaRPr sz="5400" dirty="0">
              <a:solidFill>
                <a:srgbClr val="2B82FB"/>
              </a:solidFill>
            </a:endParaRPr>
          </a:p>
        </p:txBody>
      </p:sp>
      <p:sp>
        <p:nvSpPr>
          <p:cNvPr id="162" name="Google Shape;162;p23">
            <a:extLst>
              <a:ext uri="{FF2B5EF4-FFF2-40B4-BE49-F238E27FC236}">
                <a16:creationId xmlns:a16="http://schemas.microsoft.com/office/drawing/2014/main" id="{ADE228F9-5042-B3F5-556A-1575191EDAD0}"/>
              </a:ext>
            </a:extLst>
          </p:cNvPr>
          <p:cNvSpPr txBox="1">
            <a:spLocks noGrp="1"/>
          </p:cNvSpPr>
          <p:nvPr>
            <p:ph type="body" idx="1"/>
          </p:nvPr>
        </p:nvSpPr>
        <p:spPr>
          <a:xfrm>
            <a:off x="12192000" y="2035246"/>
            <a:ext cx="10177346" cy="10993264"/>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PharmaScan</a:t>
            </a:r>
            <a:r>
              <a:rPr lang="en-US" sz="3200" dirty="0">
                <a:solidFill>
                  <a:schemeClr val="tx1"/>
                </a:solidFill>
                <a:latin typeface="Google Sans" panose="020B0604020202020204" charset="0"/>
                <a:ea typeface="Google Sans" panose="020B0604020202020204" charset="0"/>
                <a:cs typeface="Google Sans" panose="020B0604020202020204" charset="0"/>
              </a:rPr>
              <a:t> is an Android application that leverages the Gemini Pro Vision model to identify medicines and provide their details such as usage, dosage, diagnosis, etc. on the go.</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https://github.com/NSTiwari/Medicine-Scan-with-Gemini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Try it on Hugging Face 🤗:</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https://huggingface.co/spaces/Aashi/Medicine-Prescription-with-Gemini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Watch the complete demo on YouTube:</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https://www.youtube.com/watch?v=Q06ABLwFGTQ</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074" name="Picture 2" descr="No alt text provided for this image">
            <a:extLst>
              <a:ext uri="{FF2B5EF4-FFF2-40B4-BE49-F238E27FC236}">
                <a16:creationId xmlns:a16="http://schemas.microsoft.com/office/drawing/2014/main" id="{7389F541-AFBF-2858-B58A-F1EB8D17C6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405" y="1800011"/>
            <a:ext cx="5229638" cy="109926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039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a:t>
            </a:r>
            <a:r>
              <a:rPr lang="en-US" sz="7200" dirty="0" err="1"/>
              <a:t>whoami</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Associate Data Scientist at Colgate-Palmolive India Ltd.</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Google Developer Expert in Machine Learning</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Technical speaker; talks across India and South East Asia</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Contributor to Google Dev Library</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Love writing blogs on AI/ML</a:t>
            </a: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lvl="0" algn="just"/>
            <a:endParaRPr lang="en-US" sz="4800" dirty="0">
              <a:latin typeface="Calibri" panose="020F0502020204030204" pitchFamily="34" charset="0"/>
              <a:ea typeface="Google Sans" panose="020B0604020202020204" charset="0"/>
              <a:cs typeface="Calibri" panose="020F0502020204030204" pitchFamily="34" charset="0"/>
            </a:endParaRPr>
          </a:p>
          <a:p>
            <a:pPr marL="457200" lvl="0" indent="-482600" algn="just" rtl="0">
              <a:spcBef>
                <a:spcPts val="0"/>
              </a:spcBef>
              <a:spcAft>
                <a:spcPts val="0"/>
              </a:spcAft>
              <a:buSzPts val="4000"/>
              <a:buChar char="●"/>
            </a:pPr>
            <a:endParaRPr lang="en-US" sz="4800" dirty="0">
              <a:solidFill>
                <a:schemeClr val="accent3"/>
              </a:solidFill>
              <a:latin typeface="Calibri" panose="020F0502020204030204" pitchFamily="34" charset="0"/>
              <a:ea typeface="Google Sans" panose="020B0604020202020204" charset="0"/>
              <a:cs typeface="Calibri" panose="020F0502020204030204" pitchFamily="34" charset="0"/>
            </a:endParaRPr>
          </a:p>
          <a:p>
            <a:pPr marL="0" lvl="0" indent="0" algn="just" rtl="0">
              <a:spcBef>
                <a:spcPts val="0"/>
              </a:spcBef>
              <a:spcAft>
                <a:spcPts val="0"/>
              </a:spcAft>
              <a:buSzPts val="4000"/>
              <a:buNone/>
            </a:pPr>
            <a:endParaRPr sz="4800" dirty="0">
              <a:latin typeface="Calibri" panose="020F0502020204030204" pitchFamily="34" charset="0"/>
              <a:ea typeface="Google Sans" panose="020B0604020202020204" charset="0"/>
              <a:cs typeface="Calibri" panose="020F0502020204030204" pitchFamily="34" charset="0"/>
            </a:endParaRPr>
          </a:p>
        </p:txBody>
      </p:sp>
    </p:spTree>
    <p:extLst>
      <p:ext uri="{BB962C8B-B14F-4D97-AF65-F5344CB8AC3E}">
        <p14:creationId xmlns:p14="http://schemas.microsoft.com/office/powerpoint/2010/main" val="207013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3DB3E9C7-6967-458B-C2F4-D9CFC8D1D1A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E1E65B1-A677-C97F-6EA7-C2BC56E20E6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rgbClr val="2B82FB"/>
                </a:solidFill>
              </a:rPr>
              <a:t>   		 </a:t>
            </a:r>
            <a:r>
              <a:rPr lang="en-US" sz="3600" dirty="0">
                <a:solidFill>
                  <a:srgbClr val="2B82FB"/>
                </a:solidFill>
              </a:rPr>
              <a:t>*The project was featured on the official handle of Google Developer Expert*</a:t>
            </a:r>
            <a:endParaRPr sz="4400" dirty="0">
              <a:solidFill>
                <a:srgbClr val="2B82FB"/>
              </a:solidFill>
            </a:endParaRPr>
          </a:p>
        </p:txBody>
      </p:sp>
      <p:sp>
        <p:nvSpPr>
          <p:cNvPr id="162" name="Google Shape;162;p23">
            <a:extLst>
              <a:ext uri="{FF2B5EF4-FFF2-40B4-BE49-F238E27FC236}">
                <a16:creationId xmlns:a16="http://schemas.microsoft.com/office/drawing/2014/main" id="{AF1859B7-6381-B28C-5B23-460AB763FD1B}"/>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E6DA8DD-568C-9A6A-A15B-0443A4B518F5}"/>
              </a:ext>
            </a:extLst>
          </p:cNvPr>
          <p:cNvPicPr>
            <a:picLocks noChangeAspect="1"/>
          </p:cNvPicPr>
          <p:nvPr/>
        </p:nvPicPr>
        <p:blipFill>
          <a:blip r:embed="rId3"/>
          <a:stretch>
            <a:fillRect/>
          </a:stretch>
        </p:blipFill>
        <p:spPr>
          <a:xfrm>
            <a:off x="1630708" y="1976681"/>
            <a:ext cx="9770784" cy="10076683"/>
          </a:xfrm>
          <a:prstGeom prst="rect">
            <a:avLst/>
          </a:prstGeom>
        </p:spPr>
      </p:pic>
      <p:pic>
        <p:nvPicPr>
          <p:cNvPr id="5" name="Picture 4">
            <a:extLst>
              <a:ext uri="{FF2B5EF4-FFF2-40B4-BE49-F238E27FC236}">
                <a16:creationId xmlns:a16="http://schemas.microsoft.com/office/drawing/2014/main" id="{5E85784C-9DA1-3D89-5893-B21150FE6DF0}"/>
              </a:ext>
            </a:extLst>
          </p:cNvPr>
          <p:cNvPicPr>
            <a:picLocks noChangeAspect="1"/>
          </p:cNvPicPr>
          <p:nvPr/>
        </p:nvPicPr>
        <p:blipFill>
          <a:blip r:embed="rId4"/>
          <a:stretch>
            <a:fillRect/>
          </a:stretch>
        </p:blipFill>
        <p:spPr>
          <a:xfrm>
            <a:off x="12865113" y="1976681"/>
            <a:ext cx="9164767" cy="10076683"/>
          </a:xfrm>
          <a:prstGeom prst="rect">
            <a:avLst/>
          </a:prstGeom>
        </p:spPr>
      </p:pic>
    </p:spTree>
    <p:extLst>
      <p:ext uri="{BB962C8B-B14F-4D97-AF65-F5344CB8AC3E}">
        <p14:creationId xmlns:p14="http://schemas.microsoft.com/office/powerpoint/2010/main" val="3521125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2B82FB"/>
                </a:solidFill>
              </a:rPr>
              <a:t>🧪 </a:t>
            </a:r>
            <a:r>
              <a:rPr lang="en-US" sz="4800" dirty="0" err="1">
                <a:solidFill>
                  <a:srgbClr val="2B82FB"/>
                </a:solidFill>
              </a:rPr>
              <a:t>SciGemma</a:t>
            </a:r>
            <a:r>
              <a:rPr lang="en-US" sz="4800" dirty="0">
                <a:solidFill>
                  <a:srgbClr val="2B82FB"/>
                </a:solidFill>
              </a:rPr>
              <a:t> : An end-to-end pipeline to deploy Gemma on Android</a:t>
            </a:r>
            <a:endParaRPr sz="4800" dirty="0">
              <a:solidFill>
                <a:srgbClr val="2B82FB"/>
              </a:solidFill>
            </a:endParaRPr>
          </a:p>
        </p:txBody>
      </p:sp>
      <p:pic>
        <p:nvPicPr>
          <p:cNvPr id="2050" name="Picture 2">
            <a:extLst>
              <a:ext uri="{FF2B5EF4-FFF2-40B4-BE49-F238E27FC236}">
                <a16:creationId xmlns:a16="http://schemas.microsoft.com/office/drawing/2014/main" id="{6638036A-D6ED-40F3-7685-6A574E71E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71450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11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6CA70246-B388-D7BA-9736-C0FBB7FDF3E1}"/>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AE7F84-0843-7FDA-ED10-AB450D8B2BAC}"/>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2B82FB"/>
                </a:solidFill>
              </a:rPr>
              <a:t>🧪 </a:t>
            </a:r>
            <a:r>
              <a:rPr lang="en-US" sz="4800" dirty="0" err="1">
                <a:solidFill>
                  <a:srgbClr val="2B82FB"/>
                </a:solidFill>
              </a:rPr>
              <a:t>SciGemma</a:t>
            </a:r>
            <a:r>
              <a:rPr lang="en-US" sz="4800" dirty="0">
                <a:solidFill>
                  <a:srgbClr val="2B82FB"/>
                </a:solidFill>
              </a:rPr>
              <a:t> : An end-to-end pipeline to deploy Gemma on Android</a:t>
            </a:r>
            <a:endParaRPr sz="4800" dirty="0">
              <a:solidFill>
                <a:srgbClr val="2B82FB"/>
              </a:solidFill>
            </a:endParaRPr>
          </a:p>
        </p:txBody>
      </p:sp>
      <p:pic>
        <p:nvPicPr>
          <p:cNvPr id="2" name="Picture 2">
            <a:extLst>
              <a:ext uri="{FF2B5EF4-FFF2-40B4-BE49-F238E27FC236}">
                <a16:creationId xmlns:a16="http://schemas.microsoft.com/office/drawing/2014/main" id="{4A7FE304-B4CB-FFA7-47EF-C9BE221D4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623" y="1758775"/>
            <a:ext cx="4815934" cy="1019844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2;p23">
            <a:extLst>
              <a:ext uri="{FF2B5EF4-FFF2-40B4-BE49-F238E27FC236}">
                <a16:creationId xmlns:a16="http://schemas.microsoft.com/office/drawing/2014/main" id="{FDB2D1BC-1F7A-4B75-E789-B85370CCF171}"/>
              </a:ext>
            </a:extLst>
          </p:cNvPr>
          <p:cNvSpPr txBox="1">
            <a:spLocks noGrp="1"/>
          </p:cNvSpPr>
          <p:nvPr>
            <p:ph type="body" idx="1"/>
          </p:nvPr>
        </p:nvSpPr>
        <p:spPr>
          <a:xfrm>
            <a:off x="10353649" y="1312725"/>
            <a:ext cx="12194116" cy="11444270"/>
          </a:xfrm>
          <a:prstGeom prst="rect">
            <a:avLst/>
          </a:prstGeom>
        </p:spPr>
        <p:txBody>
          <a:bodyPr spcFirstLastPara="1" wrap="square" lIns="91425" tIns="91425" rIns="91425" bIns="91425" anchor="t" anchorCtr="0">
            <a:noAutofit/>
          </a:bodyPr>
          <a:lstStyle/>
          <a:p>
            <a:pPr marL="0" indent="0" algn="just">
              <a:buSzPct val="80000"/>
              <a:buNone/>
            </a:pPr>
            <a:r>
              <a:rPr lang="en-US" sz="3200" dirty="0" err="1">
                <a:solidFill>
                  <a:schemeClr val="tx1"/>
                </a:solidFill>
                <a:latin typeface="Google Sans" panose="020B0604020202020204" charset="0"/>
                <a:ea typeface="Google Sans" panose="020B0604020202020204" charset="0"/>
                <a:cs typeface="Google Sans" panose="020B0604020202020204" charset="0"/>
              </a:rPr>
              <a:t>SciGemma</a:t>
            </a:r>
            <a:r>
              <a:rPr lang="en-US" sz="3200" dirty="0">
                <a:solidFill>
                  <a:schemeClr val="tx1"/>
                </a:solidFill>
                <a:latin typeface="Google Sans" panose="020B0604020202020204" charset="0"/>
                <a:ea typeface="Google Sans" panose="020B0604020202020204" charset="0"/>
                <a:cs typeface="Google Sans" panose="020B0604020202020204" charset="0"/>
              </a:rPr>
              <a:t> is an Android app that leverages the Gemma model's on-device capabilities. </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Developed by fine-tuning the Gemma 2B-it model on a custom dataset of Science textbooks, it offers students the convenience of revising their course materials anytime, anywhere, and offline.</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Check out on GitHub:</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https://github.com/NSTiwari/Gemma-on-Android</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Medium Blogs</a:t>
            </a: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Part 1: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Create custom dataset for Q&amp;A</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Part 2: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Fine-tune Gemma 2b-it</a:t>
            </a:r>
            <a:endPar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Part 3: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7">
                  <a:extLst>
                    <a:ext uri="{A12FA001-AC4F-418D-AE19-62706E023703}">
                      <ahyp:hlinkClr xmlns:ahyp="http://schemas.microsoft.com/office/drawing/2018/hyperlinkcolor" val="tx"/>
                    </a:ext>
                  </a:extLst>
                </a:hlinkClick>
              </a:rPr>
              <a:t>Deploy Gemma on Android</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Watch the complete demo on YouTube:</a:t>
            </a:r>
          </a:p>
          <a:p>
            <a:pPr marL="0" indent="0" algn="just">
              <a:buSzPct val="80000"/>
              <a:buNone/>
            </a:pPr>
            <a:r>
              <a:rPr lang="en-US" sz="3200" dirty="0">
                <a:solidFill>
                  <a:srgbClr val="2B82FB"/>
                </a:solidFill>
                <a:latin typeface="Google Sans" panose="020B0604020202020204" charset="0"/>
                <a:ea typeface="Google Sans" panose="020B0604020202020204" charset="0"/>
                <a:cs typeface="Google Sans" panose="020B0604020202020204" charset="0"/>
                <a:hlinkClick r:id="rId8">
                  <a:extLst>
                    <a:ext uri="{A12FA001-AC4F-418D-AE19-62706E023703}">
                      <ahyp:hlinkClr xmlns:ahyp="http://schemas.microsoft.com/office/drawing/2018/hyperlinkcolor" val="tx"/>
                    </a:ext>
                  </a:extLst>
                </a:hlinkClick>
              </a:rPr>
              <a:t>https://www.youtube.com/watch?v=T_HDsVHTrwg</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65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a:extLst>
            <a:ext uri="{FF2B5EF4-FFF2-40B4-BE49-F238E27FC236}">
              <a16:creationId xmlns:a16="http://schemas.microsoft.com/office/drawing/2014/main" id="{06EB66A4-F139-1B15-0038-DF9AD58E0C61}"/>
            </a:ext>
          </a:extLst>
        </p:cNvPr>
        <p:cNvGrpSpPr/>
        <p:nvPr/>
      </p:nvGrpSpPr>
      <p:grpSpPr>
        <a:xfrm>
          <a:off x="0" y="0"/>
          <a:ext cx="0" cy="0"/>
          <a:chOff x="0" y="0"/>
          <a:chExt cx="0" cy="0"/>
        </a:xfrm>
      </p:grpSpPr>
      <p:sp>
        <p:nvSpPr>
          <p:cNvPr id="232" name="Google Shape;232;p31">
            <a:extLst>
              <a:ext uri="{FF2B5EF4-FFF2-40B4-BE49-F238E27FC236}">
                <a16:creationId xmlns:a16="http://schemas.microsoft.com/office/drawing/2014/main" id="{EA05B5A9-5BA8-6DDC-4C6D-74B8CB83B45D}"/>
              </a:ext>
            </a:extLst>
          </p:cNvPr>
          <p:cNvSpPr txBox="1">
            <a:spLocks noGrp="1"/>
          </p:cNvSpPr>
          <p:nvPr>
            <p:ph type="title"/>
          </p:nvPr>
        </p:nvSpPr>
        <p:spPr>
          <a:xfrm>
            <a:off x="4480303" y="6054976"/>
            <a:ext cx="12287100" cy="3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B82FB"/>
                </a:solidFill>
              </a:rPr>
              <a:t>Resources</a:t>
            </a:r>
            <a:endParaRPr dirty="0">
              <a:solidFill>
                <a:srgbClr val="2B82FB"/>
              </a:solidFill>
            </a:endParaRPr>
          </a:p>
        </p:txBody>
      </p:sp>
    </p:spTree>
    <p:extLst>
      <p:ext uri="{BB962C8B-B14F-4D97-AF65-F5344CB8AC3E}">
        <p14:creationId xmlns:p14="http://schemas.microsoft.com/office/powerpoint/2010/main" val="247291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9BA11D5-C327-431B-A88F-73D77AE22A6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5DC40AE5-4B0B-88D0-717E-5A0B961366F5}"/>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rgbClr val="2B82FB"/>
                </a:solidFill>
              </a:rPr>
              <a:t>Resources</a:t>
            </a:r>
            <a:endParaRPr sz="5400" dirty="0">
              <a:solidFill>
                <a:srgbClr val="2B82FB"/>
              </a:solidFill>
            </a:endParaRPr>
          </a:p>
        </p:txBody>
      </p:sp>
      <p:sp>
        <p:nvSpPr>
          <p:cNvPr id="162" name="Google Shape;162;p23">
            <a:extLst>
              <a:ext uri="{FF2B5EF4-FFF2-40B4-BE49-F238E27FC236}">
                <a16:creationId xmlns:a16="http://schemas.microsoft.com/office/drawing/2014/main" id="{7A7581BC-15AF-A237-8AA8-2E3AA37206E0}"/>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Studio: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https://aistudio.google.com</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 started with examples 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https://ai.google.dev/examples</a:t>
            </a: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Google AI SDK for JavaScript: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5">
                  <a:extLst>
                    <a:ext uri="{A12FA001-AC4F-418D-AE19-62706E023703}">
                      <ahyp:hlinkClr xmlns:ahyp="http://schemas.microsoft.com/office/drawing/2018/hyperlinkcolor" val="tx"/>
                    </a:ext>
                  </a:extLst>
                </a:hlinkClick>
              </a:rPr>
              <a:t>https://github.com/google/generative-ai-js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Getting started with Gemini Nano (on-device):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6">
                  <a:extLst>
                    <a:ext uri="{A12FA001-AC4F-418D-AE19-62706E023703}">
                      <ahyp:hlinkClr xmlns:ahyp="http://schemas.microsoft.com/office/drawing/2018/hyperlinkcolor" val="tx"/>
                    </a:ext>
                  </a:extLst>
                </a:hlinkClick>
              </a:rPr>
              <a:t>https://ai.google.dev/tutorials/android_aicore?hl=en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API: Quickstart with Python: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7">
                  <a:extLst>
                    <a:ext uri="{A12FA001-AC4F-418D-AE19-62706E023703}">
                      <ahyp:hlinkClr xmlns:ahyp="http://schemas.microsoft.com/office/drawing/2018/hyperlinkcolor" val="tx"/>
                    </a:ext>
                  </a:extLst>
                </a:hlinkClick>
              </a:rPr>
              <a:t>https://ai.google.dev/tutorials/python_quickstart?hl=en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Android SDK for Gemini API: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8">
                  <a:extLst>
                    <a:ext uri="{A12FA001-AC4F-418D-AE19-62706E023703}">
                      <ahyp:hlinkClr xmlns:ahyp="http://schemas.microsoft.com/office/drawing/2018/hyperlinkcolor" val="tx"/>
                    </a:ext>
                  </a:extLst>
                </a:hlinkClick>
              </a:rPr>
              <a:t>https://ai.google.dev/tutorials/android_quickstart?hl=en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Gemini on Google Cloud Platform: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9">
                  <a:extLst>
                    <a:ext uri="{A12FA001-AC4F-418D-AE19-62706E023703}">
                      <ahyp:hlinkClr xmlns:ahyp="http://schemas.microsoft.com/office/drawing/2018/hyperlinkcolor" val="tx"/>
                    </a:ext>
                  </a:extLst>
                </a:hlinkClick>
              </a:rPr>
              <a:t>https://github.com/GoogleCloudPlatform/generative-ai/</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solidFill>
                <a:schemeClr val="tx1"/>
              </a:solidFill>
              <a:latin typeface="Calibri" panose="020F0502020204030204" pitchFamily="34" charset="0"/>
              <a:cs typeface="Calibri" panose="020F0502020204030204" pitchFamily="34" charset="0"/>
            </a:endParaRPr>
          </a:p>
          <a:p>
            <a:pPr indent="-457200" algn="just"/>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885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1"/>
          <p:cNvSpPr txBox="1">
            <a:spLocks noGrp="1"/>
          </p:cNvSpPr>
          <p:nvPr>
            <p:ph type="title"/>
          </p:nvPr>
        </p:nvSpPr>
        <p:spPr>
          <a:xfrm>
            <a:off x="2941435" y="4449200"/>
            <a:ext cx="12287100" cy="34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a:t>
            </a:r>
            <a:endParaRPr dirty="0"/>
          </a:p>
        </p:txBody>
      </p:sp>
      <p:pic>
        <p:nvPicPr>
          <p:cNvPr id="2" name="Picture 1">
            <a:extLst>
              <a:ext uri="{FF2B5EF4-FFF2-40B4-BE49-F238E27FC236}">
                <a16:creationId xmlns:a16="http://schemas.microsoft.com/office/drawing/2014/main" id="{0B094459-109B-97DD-757E-CD4098585673}"/>
              </a:ext>
            </a:extLst>
          </p:cNvPr>
          <p:cNvPicPr>
            <a:picLocks noChangeAspect="1"/>
          </p:cNvPicPr>
          <p:nvPr/>
        </p:nvPicPr>
        <p:blipFill>
          <a:blip r:embed="rId3"/>
          <a:stretch>
            <a:fillRect/>
          </a:stretch>
        </p:blipFill>
        <p:spPr>
          <a:xfrm>
            <a:off x="11668599" y="5593309"/>
            <a:ext cx="6337687" cy="5848417"/>
          </a:xfrm>
          <a:prstGeom prst="rect">
            <a:avLst/>
          </a:prstGeom>
        </p:spPr>
      </p:pic>
      <p:pic>
        <p:nvPicPr>
          <p:cNvPr id="7" name="Picture 2" descr="Github Logo - Free social media icons">
            <a:extLst>
              <a:ext uri="{FF2B5EF4-FFF2-40B4-BE49-F238E27FC236}">
                <a16:creationId xmlns:a16="http://schemas.microsoft.com/office/drawing/2014/main" id="{5816C7AE-76B1-34B5-3196-F137FF10F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104" y="10254411"/>
            <a:ext cx="1101663" cy="1101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dium - Free social media icons">
            <a:extLst>
              <a:ext uri="{FF2B5EF4-FFF2-40B4-BE49-F238E27FC236}">
                <a16:creationId xmlns:a16="http://schemas.microsoft.com/office/drawing/2014/main" id="{A7FBD6EB-03DE-21C9-36EE-C25B8169B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103" y="7704309"/>
            <a:ext cx="1101663" cy="1101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67F96F85-7ED2-FE27-F35B-806C6B9E5BCE}"/>
              </a:ext>
            </a:extLst>
          </p:cNvPr>
          <p:cNvSpPr/>
          <p:nvPr/>
        </p:nvSpPr>
        <p:spPr>
          <a:xfrm>
            <a:off x="4762487" y="10421279"/>
            <a:ext cx="441198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github.com/NSTiwari</a:t>
            </a:r>
            <a:endParaRPr lang="en-IN" sz="3200" dirty="0">
              <a:latin typeface="Google Sans" panose="020B0604020202020204" charset="0"/>
              <a:ea typeface="Google Sans" panose="020B0604020202020204" charset="0"/>
              <a:cs typeface="Google Sans" panose="020B0604020202020204" charset="0"/>
            </a:endParaRPr>
          </a:p>
        </p:txBody>
      </p:sp>
      <p:sp>
        <p:nvSpPr>
          <p:cNvPr id="10" name="Rectangle: Rounded Corners 9">
            <a:extLst>
              <a:ext uri="{FF2B5EF4-FFF2-40B4-BE49-F238E27FC236}">
                <a16:creationId xmlns:a16="http://schemas.microsoft.com/office/drawing/2014/main" id="{8958CCD0-E861-89C0-C657-86029B06A768}"/>
              </a:ext>
            </a:extLst>
          </p:cNvPr>
          <p:cNvSpPr/>
          <p:nvPr/>
        </p:nvSpPr>
        <p:spPr>
          <a:xfrm>
            <a:off x="4700436" y="7894700"/>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medium.com/@tiwarinitin1999</a:t>
            </a:r>
            <a:endParaRPr lang="en-IN" sz="3200" dirty="0">
              <a:latin typeface="Google Sans" panose="020B0604020202020204" charset="0"/>
              <a:ea typeface="Google Sans" panose="020B0604020202020204" charset="0"/>
              <a:cs typeface="Google Sans" panose="020B0604020202020204" charset="0"/>
            </a:endParaRPr>
          </a:p>
        </p:txBody>
      </p:sp>
      <p:sp>
        <p:nvSpPr>
          <p:cNvPr id="3" name="Rectangle: Rounded Corners 2">
            <a:extLst>
              <a:ext uri="{FF2B5EF4-FFF2-40B4-BE49-F238E27FC236}">
                <a16:creationId xmlns:a16="http://schemas.microsoft.com/office/drawing/2014/main" id="{D49E21FA-9818-D599-CA16-B00A4520E4F7}"/>
              </a:ext>
            </a:extLst>
          </p:cNvPr>
          <p:cNvSpPr/>
          <p:nvPr/>
        </p:nvSpPr>
        <p:spPr>
          <a:xfrm>
            <a:off x="4762487" y="9140335"/>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twitter.com/@NSTiwari21</a:t>
            </a:r>
            <a:endParaRPr lang="en-IN" sz="3200" dirty="0">
              <a:latin typeface="Google Sans" panose="020B0604020202020204" charset="0"/>
              <a:ea typeface="Google Sans" panose="020B0604020202020204" charset="0"/>
              <a:cs typeface="Google Sans" panose="020B0604020202020204" charset="0"/>
            </a:endParaRPr>
          </a:p>
        </p:txBody>
      </p:sp>
      <p:pic>
        <p:nvPicPr>
          <p:cNvPr id="5" name="Picture 4">
            <a:extLst>
              <a:ext uri="{FF2B5EF4-FFF2-40B4-BE49-F238E27FC236}">
                <a16:creationId xmlns:a16="http://schemas.microsoft.com/office/drawing/2014/main" id="{3F08AAC5-856D-611F-1E8F-1EBD6F3130D0}"/>
              </a:ext>
            </a:extLst>
          </p:cNvPr>
          <p:cNvPicPr>
            <a:picLocks noChangeAspect="1"/>
          </p:cNvPicPr>
          <p:nvPr/>
        </p:nvPicPr>
        <p:blipFill>
          <a:blip r:embed="rId6"/>
          <a:stretch>
            <a:fillRect/>
          </a:stretch>
        </p:blipFill>
        <p:spPr>
          <a:xfrm>
            <a:off x="3270104" y="8977239"/>
            <a:ext cx="1101663" cy="1088310"/>
          </a:xfrm>
          <a:prstGeom prst="rect">
            <a:avLst/>
          </a:prstGeom>
        </p:spPr>
      </p:pic>
      <p:pic>
        <p:nvPicPr>
          <p:cNvPr id="1026" name="Picture 2" descr="App, b/w, linkedin, logo, media, popular, social icon - Free download">
            <a:extLst>
              <a:ext uri="{FF2B5EF4-FFF2-40B4-BE49-F238E27FC236}">
                <a16:creationId xmlns:a16="http://schemas.microsoft.com/office/drawing/2014/main" id="{42F03B3D-33B0-ACDF-3F44-B6D0468159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5699" y="6399153"/>
            <a:ext cx="1136067" cy="11360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9327618-5081-A9BB-7DB6-38236FCC7261}"/>
              </a:ext>
            </a:extLst>
          </p:cNvPr>
          <p:cNvSpPr/>
          <p:nvPr/>
        </p:nvSpPr>
        <p:spPr>
          <a:xfrm>
            <a:off x="4762487" y="6539648"/>
            <a:ext cx="6035040" cy="855075"/>
          </a:xfrm>
          <a:prstGeom prst="roundRect">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latin typeface="Google Sans" panose="020B0604020202020204" charset="0"/>
                <a:ea typeface="Google Sans" panose="020B0604020202020204" charset="0"/>
                <a:cs typeface="Google Sans" panose="020B0604020202020204" charset="0"/>
              </a:rPr>
              <a:t>linkedin.com/in/tiwari-nitin</a:t>
            </a:r>
            <a:endParaRPr lang="en-IN" sz="3200" dirty="0">
              <a:latin typeface="Google Sans" panose="020B0604020202020204" charset="0"/>
              <a:ea typeface="Google Sans" panose="020B0604020202020204" charset="0"/>
              <a:cs typeface="Google Sans"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1260600" y="106119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a:t>Content</a:t>
            </a:r>
            <a:endParaRPr sz="7200" dirty="0"/>
          </a:p>
        </p:txBody>
      </p:sp>
      <p:sp>
        <p:nvSpPr>
          <p:cNvPr id="162" name="Google Shape;162;p23"/>
          <p:cNvSpPr txBox="1">
            <a:spLocks noGrp="1"/>
          </p:cNvSpPr>
          <p:nvPr>
            <p:ph type="body" idx="1"/>
          </p:nvPr>
        </p:nvSpPr>
        <p:spPr>
          <a:xfrm>
            <a:off x="1260600" y="2880692"/>
            <a:ext cx="22603010" cy="10010117"/>
          </a:xfrm>
          <a:prstGeom prst="rect">
            <a:avLst/>
          </a:prstGeom>
        </p:spPr>
        <p:txBody>
          <a:bodyPr spcFirstLastPara="1" wrap="square" lIns="91425" tIns="91425" rIns="91425" bIns="91425" anchor="t" anchorCtr="0">
            <a:noAutofit/>
          </a:bodyPr>
          <a:lstStyle/>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What is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Architecture of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Hands-on: Gemini on Colab, Google AI Studio &amp; Vertex AI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Gemma models</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Examples built with Gemini</a:t>
            </a:r>
          </a:p>
          <a:p>
            <a:r>
              <a:rPr lang="en-US" sz="4800" dirty="0">
                <a:solidFill>
                  <a:schemeClr val="tx1"/>
                </a:solidFill>
                <a:latin typeface="Calibri" panose="020F0502020204030204" pitchFamily="34" charset="0"/>
                <a:ea typeface="Google Sans" panose="020B0604020202020204" charset="0"/>
                <a:cs typeface="Calibri" panose="020F0502020204030204" pitchFamily="34" charset="0"/>
              </a:rPr>
              <a:t> Resources</a:t>
            </a:r>
          </a:p>
        </p:txBody>
      </p:sp>
    </p:spTree>
    <p:extLst>
      <p:ext uri="{BB962C8B-B14F-4D97-AF65-F5344CB8AC3E}">
        <p14:creationId xmlns:p14="http://schemas.microsoft.com/office/powerpoint/2010/main" val="154822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0EE837D-E75A-7187-9C71-1558A1FDE08A}"/>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A1D3E46F-84FA-13BA-4124-0B2E8FAB47E5}"/>
              </a:ext>
            </a:extLst>
          </p:cNvPr>
          <p:cNvSpPr txBox="1">
            <a:spLocks noGrp="1"/>
          </p:cNvSpPr>
          <p:nvPr>
            <p:ph type="title"/>
          </p:nvPr>
        </p:nvSpPr>
        <p:spPr>
          <a:xfrm>
            <a:off x="472487" y="591171"/>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Language models over the years</a:t>
            </a:r>
            <a:endParaRPr sz="5400" dirty="0"/>
          </a:p>
        </p:txBody>
      </p:sp>
      <p:sp>
        <p:nvSpPr>
          <p:cNvPr id="4" name="AutoShape 4" descr="Overview of (GCP) Google Cloud Platform Services">
            <a:extLst>
              <a:ext uri="{FF2B5EF4-FFF2-40B4-BE49-F238E27FC236}">
                <a16:creationId xmlns:a16="http://schemas.microsoft.com/office/drawing/2014/main" id="{D8287319-37D9-B947-47C9-633F4568DB53}"/>
              </a:ext>
            </a:extLst>
          </p:cNvPr>
          <p:cNvSpPr>
            <a:spLocks noChangeAspect="1" noChangeArrowheads="1"/>
          </p:cNvSpPr>
          <p:nvPr/>
        </p:nvSpPr>
        <p:spPr bwMode="auto">
          <a:xfrm>
            <a:off x="9984151" y="952526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1">
            <a:extLst>
              <a:ext uri="{FF2B5EF4-FFF2-40B4-BE49-F238E27FC236}">
                <a16:creationId xmlns:a16="http://schemas.microsoft.com/office/drawing/2014/main" id="{F696BD7D-B93E-6459-7118-03C06A744562}"/>
              </a:ext>
            </a:extLst>
          </p:cNvPr>
          <p:cNvSpPr/>
          <p:nvPr/>
        </p:nvSpPr>
        <p:spPr>
          <a:xfrm>
            <a:off x="1602996" y="6340936"/>
            <a:ext cx="22082194" cy="175297"/>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AB19D926-5B7C-9018-AD11-5144D834C3D3}"/>
              </a:ext>
            </a:extLst>
          </p:cNvPr>
          <p:cNvSpPr/>
          <p:nvPr/>
        </p:nvSpPr>
        <p:spPr>
          <a:xfrm>
            <a:off x="1201552" y="6036608"/>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1A4027B-24CA-FF8B-34B0-0A332E6B699D}"/>
              </a:ext>
            </a:extLst>
          </p:cNvPr>
          <p:cNvSpPr txBox="1"/>
          <p:nvPr/>
        </p:nvSpPr>
        <p:spPr>
          <a:xfrm>
            <a:off x="1170887"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2016</a:t>
            </a:r>
            <a:endParaRPr lang="en-IN" sz="3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5588B46-6DFC-52CB-2F24-9B115340A22E}"/>
              </a:ext>
            </a:extLst>
          </p:cNvPr>
          <p:cNvSpPr txBox="1"/>
          <p:nvPr/>
        </p:nvSpPr>
        <p:spPr>
          <a:xfrm>
            <a:off x="722561" y="5402014"/>
            <a:ext cx="192864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Word2Vec</a:t>
            </a:r>
            <a:endParaRPr lang="en-IN" sz="3200"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F5BF66B5-70B8-513C-F3AD-CD9D9A1A97D3}"/>
              </a:ext>
            </a:extLst>
          </p:cNvPr>
          <p:cNvSpPr/>
          <p:nvPr/>
        </p:nvSpPr>
        <p:spPr>
          <a:xfrm>
            <a:off x="3820028"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F7EE38D-41F6-E46F-319A-3AAF58551DFC}"/>
              </a:ext>
            </a:extLst>
          </p:cNvPr>
          <p:cNvSpPr txBox="1"/>
          <p:nvPr/>
        </p:nvSpPr>
        <p:spPr>
          <a:xfrm>
            <a:off x="3113347" y="5390041"/>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Transformers</a:t>
            </a:r>
            <a:endParaRPr lang="en-IN" sz="3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10BE52D-75C5-1A46-7F01-6E819863EF30}"/>
              </a:ext>
            </a:extLst>
          </p:cNvPr>
          <p:cNvSpPr txBox="1"/>
          <p:nvPr/>
        </p:nvSpPr>
        <p:spPr>
          <a:xfrm>
            <a:off x="3706374" y="6965813"/>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2017</a:t>
            </a:r>
            <a:endParaRPr lang="en-IN" sz="3200" dirty="0">
              <a:latin typeface="Calibri" panose="020F0502020204030204" pitchFamily="34" charset="0"/>
              <a:cs typeface="Calibri" panose="020F0502020204030204" pitchFamily="34" charset="0"/>
            </a:endParaRPr>
          </a:p>
        </p:txBody>
      </p:sp>
      <p:sp>
        <p:nvSpPr>
          <p:cNvPr id="10" name="Speech Bubble: Rectangle 9">
            <a:extLst>
              <a:ext uri="{FF2B5EF4-FFF2-40B4-BE49-F238E27FC236}">
                <a16:creationId xmlns:a16="http://schemas.microsoft.com/office/drawing/2014/main" id="{A6127EB5-B2BF-FC65-489C-7891750B5CEF}"/>
              </a:ext>
            </a:extLst>
          </p:cNvPr>
          <p:cNvSpPr/>
          <p:nvPr/>
        </p:nvSpPr>
        <p:spPr>
          <a:xfrm>
            <a:off x="584033" y="2738462"/>
            <a:ext cx="3679902"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E</a:t>
            </a:r>
            <a:r>
              <a:rPr lang="en-US" sz="2400" b="0" i="0" dirty="0">
                <a:solidFill>
                  <a:schemeClr val="tx1"/>
                </a:solidFill>
                <a:effectLst/>
                <a:latin typeface="Calibri" panose="020F0502020204030204" pitchFamily="34" charset="0"/>
                <a:cs typeface="Calibri" panose="020F0502020204030204" pitchFamily="34" charset="0"/>
              </a:rPr>
              <a:t>stablished the foundation for future language models by representing words as vectors in a high-dimensional space.</a:t>
            </a:r>
            <a:endParaRPr lang="en-IN" sz="2400" dirty="0">
              <a:solidFill>
                <a:schemeClr val="tx1"/>
              </a:solidFill>
              <a:latin typeface="Calibri" panose="020F0502020204030204" pitchFamily="34" charset="0"/>
              <a:cs typeface="Calibri" panose="020F0502020204030204" pitchFamily="34" charset="0"/>
            </a:endParaRPr>
          </a:p>
        </p:txBody>
      </p:sp>
      <p:sp>
        <p:nvSpPr>
          <p:cNvPr id="11" name="Speech Bubble: Rectangle 10">
            <a:extLst>
              <a:ext uri="{FF2B5EF4-FFF2-40B4-BE49-F238E27FC236}">
                <a16:creationId xmlns:a16="http://schemas.microsoft.com/office/drawing/2014/main" id="{5D295DA9-B502-4627-857E-0B8B3EF400A0}"/>
              </a:ext>
            </a:extLst>
          </p:cNvPr>
          <p:cNvSpPr/>
          <p:nvPr/>
        </p:nvSpPr>
        <p:spPr>
          <a:xfrm rot="10800000">
            <a:off x="1551886" y="8072316"/>
            <a:ext cx="3679902" cy="2198242"/>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C6002E8-1483-592A-3E36-90E7D88679A2}"/>
              </a:ext>
            </a:extLst>
          </p:cNvPr>
          <p:cNvSpPr txBox="1"/>
          <p:nvPr/>
        </p:nvSpPr>
        <p:spPr>
          <a:xfrm>
            <a:off x="1678382" y="8235706"/>
            <a:ext cx="3553406"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tx1"/>
              </a:solidFill>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C4C45155-9849-8FC0-B311-3F45169E46B1}"/>
              </a:ext>
            </a:extLst>
          </p:cNvPr>
          <p:cNvSpPr/>
          <p:nvPr/>
        </p:nvSpPr>
        <p:spPr>
          <a:xfrm>
            <a:off x="6456638" y="5978648"/>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7D090FF-A9EC-26D3-F901-D894D65DF79F}"/>
              </a:ext>
            </a:extLst>
          </p:cNvPr>
          <p:cNvSpPr txBox="1"/>
          <p:nvPr/>
        </p:nvSpPr>
        <p:spPr>
          <a:xfrm>
            <a:off x="6325055" y="693537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2018</a:t>
            </a:r>
            <a:endParaRPr lang="en-IN" sz="32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99E16A8-A414-2BB3-8484-0301E6A1654E}"/>
              </a:ext>
            </a:extLst>
          </p:cNvPr>
          <p:cNvSpPr txBox="1"/>
          <p:nvPr/>
        </p:nvSpPr>
        <p:spPr>
          <a:xfrm>
            <a:off x="5673687" y="5445437"/>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BERT</a:t>
            </a:r>
            <a:endParaRPr lang="en-IN" sz="3200" dirty="0">
              <a:latin typeface="Calibri" panose="020F0502020204030204" pitchFamily="34" charset="0"/>
              <a:cs typeface="Calibri" panose="020F0502020204030204" pitchFamily="34" charset="0"/>
            </a:endParaRPr>
          </a:p>
        </p:txBody>
      </p:sp>
      <p:sp>
        <p:nvSpPr>
          <p:cNvPr id="16" name="Speech Bubble: Rectangle 15">
            <a:extLst>
              <a:ext uri="{FF2B5EF4-FFF2-40B4-BE49-F238E27FC236}">
                <a16:creationId xmlns:a16="http://schemas.microsoft.com/office/drawing/2014/main" id="{EB4021C3-7FD4-B479-E542-9DB927E73690}"/>
              </a:ext>
            </a:extLst>
          </p:cNvPr>
          <p:cNvSpPr/>
          <p:nvPr/>
        </p:nvSpPr>
        <p:spPr>
          <a:xfrm>
            <a:off x="5767337" y="2734162"/>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Built upon the Transformer architecture, BERT was pre-trained on a massive dataset of text and code.</a:t>
            </a:r>
            <a:endParaRPr lang="en-IN" sz="2400" dirty="0">
              <a:solidFill>
                <a:schemeClr val="tx1"/>
              </a:solidFill>
              <a:latin typeface="Calibri" panose="020F0502020204030204" pitchFamily="34" charset="0"/>
              <a:cs typeface="Calibri" panose="020F0502020204030204" pitchFamily="34" charset="0"/>
            </a:endParaRPr>
          </a:p>
        </p:txBody>
      </p:sp>
      <p:sp>
        <p:nvSpPr>
          <p:cNvPr id="17" name="Oval 16">
            <a:extLst>
              <a:ext uri="{FF2B5EF4-FFF2-40B4-BE49-F238E27FC236}">
                <a16:creationId xmlns:a16="http://schemas.microsoft.com/office/drawing/2014/main" id="{CE4A6A3D-C8C2-4427-75EC-1A21DB15D932}"/>
              </a:ext>
            </a:extLst>
          </p:cNvPr>
          <p:cNvSpPr/>
          <p:nvPr/>
        </p:nvSpPr>
        <p:spPr>
          <a:xfrm>
            <a:off x="8891955" y="5954945"/>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E39AEB7-35DC-D809-0515-E31EC4761381}"/>
              </a:ext>
            </a:extLst>
          </p:cNvPr>
          <p:cNvSpPr txBox="1"/>
          <p:nvPr/>
        </p:nvSpPr>
        <p:spPr>
          <a:xfrm>
            <a:off x="8109352" y="5403016"/>
            <a:ext cx="2653990"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XLNet</a:t>
            </a:r>
            <a:endParaRPr lang="en-IN" sz="3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6E68FE39-C0BB-0759-92A1-02A6C2B0BFA5}"/>
              </a:ext>
            </a:extLst>
          </p:cNvPr>
          <p:cNvSpPr txBox="1"/>
          <p:nvPr/>
        </p:nvSpPr>
        <p:spPr>
          <a:xfrm>
            <a:off x="873583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2019</a:t>
            </a:r>
            <a:endParaRPr lang="en-IN" sz="3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323FB29-3DDB-CF0D-E428-3D784EB5F0E7}"/>
              </a:ext>
            </a:extLst>
          </p:cNvPr>
          <p:cNvSpPr txBox="1"/>
          <p:nvPr/>
        </p:nvSpPr>
        <p:spPr>
          <a:xfrm>
            <a:off x="7775882" y="8626120"/>
            <a:ext cx="3553406" cy="1938992"/>
          </a:xfrm>
          <a:prstGeom prst="rect">
            <a:avLst/>
          </a:prstGeom>
          <a:noFill/>
        </p:spPr>
        <p:txBody>
          <a:bodyPr wrap="square" rtlCol="0">
            <a:spAutoFit/>
          </a:bodyPr>
          <a:lstStyle/>
          <a:p>
            <a:pPr algn="ctr"/>
            <a:r>
              <a:rPr lang="en-US" sz="2400" dirty="0">
                <a:solidFill>
                  <a:schemeClr val="bg1"/>
                </a:solidFill>
                <a:latin typeface="Calibri" panose="020F0502020204030204" pitchFamily="34" charset="0"/>
                <a:cs typeface="Calibri" panose="020F0502020204030204" pitchFamily="34" charset="0"/>
              </a:rPr>
              <a:t>Based on the Attention mechanism, allowing models to focus on specific parts of the input sequence,</a:t>
            </a:r>
            <a:endParaRPr lang="en-IN" sz="2400" dirty="0">
              <a:solidFill>
                <a:schemeClr val="bg1"/>
              </a:solidFill>
              <a:latin typeface="Calibri" panose="020F0502020204030204" pitchFamily="34" charset="0"/>
              <a:cs typeface="Calibri" panose="020F0502020204030204" pitchFamily="34" charset="0"/>
            </a:endParaRPr>
          </a:p>
        </p:txBody>
      </p:sp>
      <p:sp>
        <p:nvSpPr>
          <p:cNvPr id="21" name="Speech Bubble: Rectangle 20">
            <a:extLst>
              <a:ext uri="{FF2B5EF4-FFF2-40B4-BE49-F238E27FC236}">
                <a16:creationId xmlns:a16="http://schemas.microsoft.com/office/drawing/2014/main" id="{E02C49DE-FC3A-830B-8B4B-0A6E6F0C49F3}"/>
              </a:ext>
            </a:extLst>
          </p:cNvPr>
          <p:cNvSpPr/>
          <p:nvPr/>
        </p:nvSpPr>
        <p:spPr>
          <a:xfrm rot="10800000">
            <a:off x="6489525" y="8063849"/>
            <a:ext cx="4092547" cy="225698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E1CD241-367C-9672-4EF0-14569EEFFB3B}"/>
              </a:ext>
            </a:extLst>
          </p:cNvPr>
          <p:cNvSpPr txBox="1"/>
          <p:nvPr/>
        </p:nvSpPr>
        <p:spPr>
          <a:xfrm>
            <a:off x="6679222" y="8253777"/>
            <a:ext cx="3679903"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This model addressed some limitations of BERT by introducing masked and permutation language modeling.</a:t>
            </a:r>
            <a:endParaRPr lang="en-IN" sz="2400" dirty="0">
              <a:solidFill>
                <a:schemeClr val="tx1"/>
              </a:solidFill>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28550830-037E-741D-16AB-B4DF2BA60830}"/>
              </a:ext>
            </a:extLst>
          </p:cNvPr>
          <p:cNvSpPr/>
          <p:nvPr/>
        </p:nvSpPr>
        <p:spPr>
          <a:xfrm>
            <a:off x="11363813" y="5993611"/>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E85D872C-78E6-DDBF-A2AE-B4040E9D32F3}"/>
              </a:ext>
            </a:extLst>
          </p:cNvPr>
          <p:cNvSpPr txBox="1"/>
          <p:nvPr/>
        </p:nvSpPr>
        <p:spPr>
          <a:xfrm>
            <a:off x="11244648" y="6911122"/>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2020</a:t>
            </a:r>
            <a:endParaRPr lang="en-IN" sz="32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B9CD7CB-7C26-A958-81C4-146C3BB32AD6}"/>
              </a:ext>
            </a:extLst>
          </p:cNvPr>
          <p:cNvSpPr txBox="1"/>
          <p:nvPr/>
        </p:nvSpPr>
        <p:spPr>
          <a:xfrm>
            <a:off x="10763342" y="5393030"/>
            <a:ext cx="1548025"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T5</a:t>
            </a:r>
            <a:endParaRPr lang="en-IN" sz="320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AA337C1E-7AF0-008F-079E-75ED274EAE02}"/>
              </a:ext>
            </a:extLst>
          </p:cNvPr>
          <p:cNvSpPr txBox="1"/>
          <p:nvPr/>
        </p:nvSpPr>
        <p:spPr>
          <a:xfrm>
            <a:off x="13249373" y="5391099"/>
            <a:ext cx="1624277"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LaMDA</a:t>
            </a:r>
            <a:endParaRPr lang="en-IN" sz="3200" dirty="0">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044A16D2-7138-371B-1825-854CC3069CBD}"/>
              </a:ext>
            </a:extLst>
          </p:cNvPr>
          <p:cNvSpPr/>
          <p:nvPr/>
        </p:nvSpPr>
        <p:spPr>
          <a:xfrm>
            <a:off x="13567352" y="6007827"/>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47813DDB-351D-C0D5-F5B2-54003FD5D928}"/>
              </a:ext>
            </a:extLst>
          </p:cNvPr>
          <p:cNvSpPr txBox="1"/>
          <p:nvPr/>
        </p:nvSpPr>
        <p:spPr>
          <a:xfrm>
            <a:off x="13503950" y="694445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2021</a:t>
            </a:r>
            <a:endParaRPr lang="en-IN" sz="3200"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0D09A39F-5311-2653-F535-975F7F6370AB}"/>
              </a:ext>
            </a:extLst>
          </p:cNvPr>
          <p:cNvSpPr txBox="1"/>
          <p:nvPr/>
        </p:nvSpPr>
        <p:spPr>
          <a:xfrm>
            <a:off x="15828803" y="5439037"/>
            <a:ext cx="1624277" cy="584775"/>
          </a:xfrm>
          <a:prstGeom prst="rect">
            <a:avLst/>
          </a:prstGeom>
          <a:noFill/>
        </p:spPr>
        <p:txBody>
          <a:bodyPr wrap="square" rtlCol="0">
            <a:spAutoFit/>
          </a:bodyPr>
          <a:lstStyle/>
          <a:p>
            <a:r>
              <a:rPr lang="en-US" sz="3200" dirty="0" err="1">
                <a:latin typeface="Calibri" panose="020F0502020204030204" pitchFamily="34" charset="0"/>
                <a:cs typeface="Calibri" panose="020F0502020204030204" pitchFamily="34" charset="0"/>
              </a:rPr>
              <a:t>PaLM</a:t>
            </a:r>
            <a:endParaRPr lang="en-IN" sz="32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C1E5119C-0319-08D0-3866-43AE83FEEE2F}"/>
              </a:ext>
            </a:extLst>
          </p:cNvPr>
          <p:cNvSpPr txBox="1"/>
          <p:nvPr/>
        </p:nvSpPr>
        <p:spPr>
          <a:xfrm>
            <a:off x="17761714" y="5369188"/>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1.0</a:t>
            </a:r>
            <a:endParaRPr lang="en-IN" sz="3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871B1BAB-58DA-1FC7-935B-99FA753325DB}"/>
              </a:ext>
            </a:extLst>
          </p:cNvPr>
          <p:cNvSpPr txBox="1"/>
          <p:nvPr/>
        </p:nvSpPr>
        <p:spPr>
          <a:xfrm>
            <a:off x="20178453" y="5386395"/>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Gemini 1.5</a:t>
            </a:r>
            <a:endParaRPr lang="en-IN" sz="3200" dirty="0">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E0257D5F-BFC1-C800-7965-9FE18AD1F322}"/>
              </a:ext>
            </a:extLst>
          </p:cNvPr>
          <p:cNvSpPr/>
          <p:nvPr/>
        </p:nvSpPr>
        <p:spPr>
          <a:xfrm>
            <a:off x="15963296" y="6092836"/>
            <a:ext cx="802888" cy="780586"/>
          </a:xfrm>
          <a:prstGeom prst="ellipse">
            <a:avLst/>
          </a:prstGeom>
          <a:solidFill>
            <a:srgbClr val="2B82FB"/>
          </a:solidFill>
          <a:ln>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2DCC33C-E063-529E-8AA2-06554A53A0DC}"/>
              </a:ext>
            </a:extLst>
          </p:cNvPr>
          <p:cNvSpPr/>
          <p:nvPr/>
        </p:nvSpPr>
        <p:spPr>
          <a:xfrm>
            <a:off x="20896081" y="6097929"/>
            <a:ext cx="802888" cy="780586"/>
          </a:xfrm>
          <a:prstGeom prst="ellipse">
            <a:avLst/>
          </a:prstGeom>
          <a:solidFill>
            <a:srgbClr val="FBBC05"/>
          </a:solidFill>
          <a:ln>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12B2D6B-517D-4F1E-4DA4-7EE3678F0D98}"/>
              </a:ext>
            </a:extLst>
          </p:cNvPr>
          <p:cNvSpPr/>
          <p:nvPr/>
        </p:nvSpPr>
        <p:spPr>
          <a:xfrm>
            <a:off x="18410926" y="6077414"/>
            <a:ext cx="802888" cy="780586"/>
          </a:xfrm>
          <a:prstGeom prst="ellipse">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3CE712C4-5234-D170-00AD-C63309497828}"/>
              </a:ext>
            </a:extLst>
          </p:cNvPr>
          <p:cNvSpPr txBox="1"/>
          <p:nvPr/>
        </p:nvSpPr>
        <p:spPr>
          <a:xfrm>
            <a:off x="15899129" y="6961749"/>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2022</a:t>
            </a:r>
            <a:endParaRPr lang="en-IN" sz="32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CE548F74-C151-3589-5FD6-FFFC5C48682B}"/>
              </a:ext>
            </a:extLst>
          </p:cNvPr>
          <p:cNvSpPr txBox="1"/>
          <p:nvPr/>
        </p:nvSpPr>
        <p:spPr>
          <a:xfrm>
            <a:off x="18350037" y="704088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2023</a:t>
            </a:r>
            <a:endParaRPr lang="en-IN" sz="32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EDFAAA-A9B5-AA44-642B-4FD887A59E24}"/>
              </a:ext>
            </a:extLst>
          </p:cNvPr>
          <p:cNvSpPr txBox="1"/>
          <p:nvPr/>
        </p:nvSpPr>
        <p:spPr>
          <a:xfrm>
            <a:off x="20799200" y="7072441"/>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40" name="Speech Bubble: Rectangle 39">
            <a:extLst>
              <a:ext uri="{FF2B5EF4-FFF2-40B4-BE49-F238E27FC236}">
                <a16:creationId xmlns:a16="http://schemas.microsoft.com/office/drawing/2014/main" id="{684A5BC2-A679-0755-E504-E2164BCEE5F0}"/>
              </a:ext>
            </a:extLst>
          </p:cNvPr>
          <p:cNvSpPr/>
          <p:nvPr/>
        </p:nvSpPr>
        <p:spPr>
          <a:xfrm>
            <a:off x="10696957" y="2774539"/>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Trained on a massive dataset of text and code, for tasks like summarization, question answering, and translation.</a:t>
            </a:r>
            <a:endParaRPr lang="en-IN" sz="2400" dirty="0">
              <a:solidFill>
                <a:schemeClr val="tx1"/>
              </a:solidFill>
              <a:latin typeface="Calibri" panose="020F0502020204030204" pitchFamily="34" charset="0"/>
              <a:cs typeface="Calibri" panose="020F0502020204030204" pitchFamily="34" charset="0"/>
            </a:endParaRPr>
          </a:p>
        </p:txBody>
      </p:sp>
      <p:sp>
        <p:nvSpPr>
          <p:cNvPr id="41" name="AutoShape 4" descr="Overview of (GCP) Google Cloud Platform Services">
            <a:extLst>
              <a:ext uri="{FF2B5EF4-FFF2-40B4-BE49-F238E27FC236}">
                <a16:creationId xmlns:a16="http://schemas.microsoft.com/office/drawing/2014/main" id="{D1AED213-A614-5646-1FEC-E51F4C3C85F2}"/>
              </a:ext>
            </a:extLst>
          </p:cNvPr>
          <p:cNvSpPr>
            <a:spLocks noChangeAspect="1" noChangeArrowheads="1"/>
          </p:cNvSpPr>
          <p:nvPr/>
        </p:nvSpPr>
        <p:spPr bwMode="auto">
          <a:xfrm>
            <a:off x="14615855" y="954240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2" name="Speech Bubble: Rectangle 41">
            <a:extLst>
              <a:ext uri="{FF2B5EF4-FFF2-40B4-BE49-F238E27FC236}">
                <a16:creationId xmlns:a16="http://schemas.microsoft.com/office/drawing/2014/main" id="{C0C0D168-6150-466C-3889-0BAE4ED55418}"/>
              </a:ext>
            </a:extLst>
          </p:cNvPr>
          <p:cNvSpPr/>
          <p:nvPr/>
        </p:nvSpPr>
        <p:spPr>
          <a:xfrm rot="10800000">
            <a:off x="11455785" y="8127273"/>
            <a:ext cx="3679902" cy="2239847"/>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6CF815E6-C6A1-86B3-CAEB-01C079011BDD}"/>
              </a:ext>
            </a:extLst>
          </p:cNvPr>
          <p:cNvSpPr txBox="1"/>
          <p:nvPr/>
        </p:nvSpPr>
        <p:spPr>
          <a:xfrm>
            <a:off x="11574374" y="8318420"/>
            <a:ext cx="3438759"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Focused on generating more engaging and informative dialogue for conversational AI applications.</a:t>
            </a:r>
            <a:endParaRPr lang="en-IN" sz="2400" dirty="0">
              <a:solidFill>
                <a:schemeClr val="tx1"/>
              </a:solidFill>
              <a:latin typeface="Calibri" panose="020F0502020204030204" pitchFamily="34" charset="0"/>
              <a:cs typeface="Calibri" panose="020F0502020204030204" pitchFamily="34" charset="0"/>
            </a:endParaRPr>
          </a:p>
        </p:txBody>
      </p:sp>
      <p:sp>
        <p:nvSpPr>
          <p:cNvPr id="44" name="Speech Bubble: Rectangle 43">
            <a:extLst>
              <a:ext uri="{FF2B5EF4-FFF2-40B4-BE49-F238E27FC236}">
                <a16:creationId xmlns:a16="http://schemas.microsoft.com/office/drawing/2014/main" id="{0F004701-D41A-B4DB-C56A-8C9E64798708}"/>
              </a:ext>
            </a:extLst>
          </p:cNvPr>
          <p:cNvSpPr/>
          <p:nvPr/>
        </p:nvSpPr>
        <p:spPr>
          <a:xfrm>
            <a:off x="15239321"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D</a:t>
            </a:r>
            <a:r>
              <a:rPr lang="en-US" sz="2400" b="0" i="0" dirty="0">
                <a:solidFill>
                  <a:schemeClr val="tx1"/>
                </a:solidFill>
                <a:effectLst/>
                <a:latin typeface="Calibri" panose="020F0502020204030204" pitchFamily="34" charset="0"/>
                <a:cs typeface="Calibri" panose="020F0502020204030204" pitchFamily="34" charset="0"/>
              </a:rPr>
              <a:t>emonstrating impressive performance in reasoning, factual language understanding, and code generation.</a:t>
            </a:r>
            <a:endParaRPr lang="en-IN" sz="2400" dirty="0">
              <a:solidFill>
                <a:schemeClr val="tx1"/>
              </a:solidFill>
              <a:latin typeface="Calibri" panose="020F0502020204030204" pitchFamily="34" charset="0"/>
              <a:cs typeface="Calibri" panose="020F0502020204030204" pitchFamily="34" charset="0"/>
            </a:endParaRPr>
          </a:p>
        </p:txBody>
      </p:sp>
      <p:sp>
        <p:nvSpPr>
          <p:cNvPr id="45" name="Speech Bubble: Rectangle 44">
            <a:extLst>
              <a:ext uri="{FF2B5EF4-FFF2-40B4-BE49-F238E27FC236}">
                <a16:creationId xmlns:a16="http://schemas.microsoft.com/office/drawing/2014/main" id="{C83264AD-9867-ECA6-209D-969B60D75D36}"/>
              </a:ext>
            </a:extLst>
          </p:cNvPr>
          <p:cNvSpPr/>
          <p:nvPr/>
        </p:nvSpPr>
        <p:spPr>
          <a:xfrm>
            <a:off x="20167204" y="2767558"/>
            <a:ext cx="3494235" cy="228249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C</a:t>
            </a:r>
            <a:r>
              <a:rPr lang="en-US" sz="2400" b="0" i="0" dirty="0">
                <a:solidFill>
                  <a:schemeClr val="tx1"/>
                </a:solidFill>
                <a:effectLst/>
                <a:latin typeface="Calibri" panose="020F0502020204030204" pitchFamily="34" charset="0"/>
                <a:cs typeface="Calibri" panose="020F0502020204030204" pitchFamily="34" charset="0"/>
              </a:rPr>
              <a:t>ontext length to 1 million tokens, further enhancing its ability to understand and respond to longer and more complex prompts.</a:t>
            </a:r>
            <a:endParaRPr lang="en-IN" sz="2400" dirty="0">
              <a:solidFill>
                <a:schemeClr val="tx1"/>
              </a:solidFill>
              <a:latin typeface="Calibri" panose="020F0502020204030204" pitchFamily="34" charset="0"/>
              <a:cs typeface="Calibri" panose="020F0502020204030204" pitchFamily="34" charset="0"/>
            </a:endParaRPr>
          </a:p>
        </p:txBody>
      </p:sp>
      <p:sp>
        <p:nvSpPr>
          <p:cNvPr id="46" name="AutoShape 4" descr="Overview of (GCP) Google Cloud Platform Services">
            <a:extLst>
              <a:ext uri="{FF2B5EF4-FFF2-40B4-BE49-F238E27FC236}">
                <a16:creationId xmlns:a16="http://schemas.microsoft.com/office/drawing/2014/main" id="{31EAD2AA-DC79-3F34-C320-E2DE36C4EC29}"/>
              </a:ext>
            </a:extLst>
          </p:cNvPr>
          <p:cNvSpPr>
            <a:spLocks noChangeAspect="1" noChangeArrowheads="1"/>
          </p:cNvSpPr>
          <p:nvPr/>
        </p:nvSpPr>
        <p:spPr bwMode="auto">
          <a:xfrm>
            <a:off x="19400845" y="96521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Speech Bubble: Rectangle 46">
            <a:extLst>
              <a:ext uri="{FF2B5EF4-FFF2-40B4-BE49-F238E27FC236}">
                <a16:creationId xmlns:a16="http://schemas.microsoft.com/office/drawing/2014/main" id="{89CE070A-9DCF-F3B2-9356-7D76AFEA8DFC}"/>
              </a:ext>
            </a:extLst>
          </p:cNvPr>
          <p:cNvSpPr/>
          <p:nvPr/>
        </p:nvSpPr>
        <p:spPr>
          <a:xfrm rot="10800000">
            <a:off x="16009399" y="8236982"/>
            <a:ext cx="4014912" cy="2209515"/>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AD598337-118C-1D51-BD34-08D87006C639}"/>
              </a:ext>
            </a:extLst>
          </p:cNvPr>
          <p:cNvSpPr txBox="1"/>
          <p:nvPr/>
        </p:nvSpPr>
        <p:spPr>
          <a:xfrm>
            <a:off x="16162845" y="8428129"/>
            <a:ext cx="3783537"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Introduced the Mixture-of-Experts (MoE) architecture, allowing for improved efficiency and performance on complex tasks.</a:t>
            </a:r>
            <a:endParaRPr lang="en-IN" sz="2400" dirty="0">
              <a:solidFill>
                <a:schemeClr val="tx1"/>
              </a:solidFill>
              <a:latin typeface="Calibri" panose="020F0502020204030204" pitchFamily="34" charset="0"/>
              <a:cs typeface="Calibri" panose="020F0502020204030204" pitchFamily="34" charset="0"/>
            </a:endParaRPr>
          </a:p>
        </p:txBody>
      </p:sp>
      <p:sp>
        <p:nvSpPr>
          <p:cNvPr id="31" name="Oval 30">
            <a:extLst>
              <a:ext uri="{FF2B5EF4-FFF2-40B4-BE49-F238E27FC236}">
                <a16:creationId xmlns:a16="http://schemas.microsoft.com/office/drawing/2014/main" id="{422CD02F-ADF1-C6B4-35A4-A4FAF4CB3404}"/>
              </a:ext>
            </a:extLst>
          </p:cNvPr>
          <p:cNvSpPr/>
          <p:nvPr/>
        </p:nvSpPr>
        <p:spPr>
          <a:xfrm>
            <a:off x="23006243" y="6181163"/>
            <a:ext cx="802888" cy="780586"/>
          </a:xfrm>
          <a:prstGeom prst="ellipse">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xtBox 31">
            <a:extLst>
              <a:ext uri="{FF2B5EF4-FFF2-40B4-BE49-F238E27FC236}">
                <a16:creationId xmlns:a16="http://schemas.microsoft.com/office/drawing/2014/main" id="{0FBAB53B-2D6A-CFA9-D471-95BC278A6D03}"/>
              </a:ext>
            </a:extLst>
          </p:cNvPr>
          <p:cNvSpPr txBox="1"/>
          <p:nvPr/>
        </p:nvSpPr>
        <p:spPr>
          <a:xfrm>
            <a:off x="22265078" y="5404200"/>
            <a:ext cx="2031689"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Gemma</a:t>
            </a:r>
            <a:endParaRPr lang="en-IN" sz="3200"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C31F13C1-3C21-087C-640D-AC2C8041EF78}"/>
              </a:ext>
            </a:extLst>
          </p:cNvPr>
          <p:cNvSpPr txBox="1"/>
          <p:nvPr/>
        </p:nvSpPr>
        <p:spPr>
          <a:xfrm>
            <a:off x="22879842" y="7139530"/>
            <a:ext cx="1115122"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2024</a:t>
            </a:r>
            <a:endParaRPr lang="en-IN" sz="3200" dirty="0">
              <a:latin typeface="Calibri" panose="020F0502020204030204" pitchFamily="34" charset="0"/>
              <a:cs typeface="Calibri" panose="020F0502020204030204" pitchFamily="34" charset="0"/>
            </a:endParaRPr>
          </a:p>
        </p:txBody>
      </p:sp>
      <p:sp>
        <p:nvSpPr>
          <p:cNvPr id="50" name="AutoShape 4" descr="Overview of (GCP) Google Cloud Platform Services">
            <a:extLst>
              <a:ext uri="{FF2B5EF4-FFF2-40B4-BE49-F238E27FC236}">
                <a16:creationId xmlns:a16="http://schemas.microsoft.com/office/drawing/2014/main" id="{B394B4D0-B3F1-098D-CD9E-44C8C62444F3}"/>
              </a:ext>
            </a:extLst>
          </p:cNvPr>
          <p:cNvSpPr>
            <a:spLocks noChangeAspect="1" noChangeArrowheads="1"/>
          </p:cNvSpPr>
          <p:nvPr/>
        </p:nvSpPr>
        <p:spPr bwMode="auto">
          <a:xfrm>
            <a:off x="23890744" y="9634663"/>
            <a:ext cx="284958" cy="2849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1" name="Speech Bubble: Rectangle 50">
            <a:extLst>
              <a:ext uri="{FF2B5EF4-FFF2-40B4-BE49-F238E27FC236}">
                <a16:creationId xmlns:a16="http://schemas.microsoft.com/office/drawing/2014/main" id="{13F80024-0625-E13D-4878-6B7FE32BECE5}"/>
              </a:ext>
            </a:extLst>
          </p:cNvPr>
          <p:cNvSpPr/>
          <p:nvPr/>
        </p:nvSpPr>
        <p:spPr>
          <a:xfrm rot="10800000">
            <a:off x="20499298" y="8219530"/>
            <a:ext cx="3671978" cy="2239848"/>
          </a:xfrm>
          <a:prstGeom prst="wedgeRectCallou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endParaRPr lang="en-IN" sz="2400" dirty="0">
              <a:solidFill>
                <a:schemeClr val="bg1"/>
              </a:solidFill>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7FB8CFEE-D1EC-5DC7-CC0D-5750B66920CA}"/>
              </a:ext>
            </a:extLst>
          </p:cNvPr>
          <p:cNvSpPr txBox="1"/>
          <p:nvPr/>
        </p:nvSpPr>
        <p:spPr>
          <a:xfrm>
            <a:off x="20576021" y="8335431"/>
            <a:ext cx="3518531" cy="1938992"/>
          </a:xfrm>
          <a:prstGeom prst="rect">
            <a:avLst/>
          </a:prstGeom>
          <a:solidFill>
            <a:schemeClr val="bg1">
              <a:lumMod val="95000"/>
            </a:schemeClr>
          </a:solidFill>
        </p:spPr>
        <p:txBody>
          <a:bodyPr wrap="square" rtlCol="0">
            <a:spAutoFit/>
          </a:bodyPr>
          <a:lstStyle/>
          <a:p>
            <a:pPr algn="ctr"/>
            <a:r>
              <a:rPr lang="en-US" sz="2400" dirty="0">
                <a:solidFill>
                  <a:schemeClr val="tx1"/>
                </a:solidFill>
                <a:latin typeface="Calibri" panose="020F0502020204030204" pitchFamily="34" charset="0"/>
                <a:cs typeface="Calibri" panose="020F0502020204030204" pitchFamily="34" charset="0"/>
              </a:rPr>
              <a:t>A family of light-weight SOTA open models built from the same research and technology used to create the Gemini models.</a:t>
            </a:r>
            <a:endParaRPr lang="en-IN"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340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766D95D-4CBE-F460-750A-42B910B5F262}"/>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661799EB-7B40-B12D-2C6D-3E43C673CECB}"/>
              </a:ext>
            </a:extLst>
          </p:cNvPr>
          <p:cNvSpPr txBox="1">
            <a:spLocks noGrp="1"/>
          </p:cNvSpPr>
          <p:nvPr>
            <p:ph type="title"/>
          </p:nvPr>
        </p:nvSpPr>
        <p:spPr>
          <a:xfrm>
            <a:off x="1260600" y="637445"/>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Gemini</a:t>
            </a:r>
            <a:endParaRPr sz="5400" dirty="0"/>
          </a:p>
        </p:txBody>
      </p:sp>
      <p:sp>
        <p:nvSpPr>
          <p:cNvPr id="162" name="Google Shape;162;p23">
            <a:extLst>
              <a:ext uri="{FF2B5EF4-FFF2-40B4-BE49-F238E27FC236}">
                <a16:creationId xmlns:a16="http://schemas.microsoft.com/office/drawing/2014/main" id="{D626C1A2-72C4-778F-EF33-04DAC83394C1}"/>
              </a:ext>
            </a:extLst>
          </p:cNvPr>
          <p:cNvSpPr txBox="1">
            <a:spLocks noGrp="1"/>
          </p:cNvSpPr>
          <p:nvPr>
            <p:ph type="body" idx="1"/>
          </p:nvPr>
        </p:nvSpPr>
        <p:spPr>
          <a:xfrm>
            <a:off x="1260600" y="1852941"/>
            <a:ext cx="22603010" cy="10010117"/>
          </a:xfrm>
          <a:prstGeom prst="rect">
            <a:avLst/>
          </a:prstGeom>
        </p:spPr>
        <p:txBody>
          <a:bodyPr spcFirstLastPara="1" wrap="square" lIns="91425" tIns="91425" rIns="91425" bIns="91425" anchor="t" anchorCtr="0">
            <a:noAutofit/>
          </a:bodyPr>
          <a:lstStyle/>
          <a:p>
            <a:pPr algn="just">
              <a:buSzPct val="80000"/>
            </a:pPr>
            <a:r>
              <a:rPr lang="en-US" sz="3600" dirty="0">
                <a:solidFill>
                  <a:schemeClr val="tx1"/>
                </a:solidFill>
                <a:latin typeface="Google Sans" panose="020B0604020202020204" charset="0"/>
                <a:ea typeface="Google Sans" panose="020B0604020202020204" charset="0"/>
                <a:cs typeface="Google Sans" panose="020B0604020202020204" charset="0"/>
              </a:rPr>
              <a:t>Gemini is a family of the largest, </a:t>
            </a:r>
            <a:r>
              <a:rPr lang="en-US" sz="3600" b="1" dirty="0">
                <a:solidFill>
                  <a:srgbClr val="4285F4"/>
                </a:solidFill>
                <a:latin typeface="Google Sans" panose="020B0604020202020204" charset="0"/>
                <a:ea typeface="Google Sans" panose="020B0604020202020204" charset="0"/>
                <a:cs typeface="Google Sans" panose="020B0604020202020204" charset="0"/>
              </a:rPr>
              <a:t>multi-modal</a:t>
            </a:r>
            <a:r>
              <a:rPr lang="en-US" sz="3600" dirty="0">
                <a:solidFill>
                  <a:schemeClr val="tx1"/>
                </a:solidFill>
                <a:latin typeface="Google Sans" panose="020B0604020202020204" charset="0"/>
                <a:ea typeface="Google Sans" panose="020B0604020202020204" charset="0"/>
                <a:cs typeface="Google Sans" panose="020B0604020202020204" charset="0"/>
              </a:rPr>
              <a:t> AI models developed by Google DeepMind.</a:t>
            </a:r>
          </a:p>
          <a:p>
            <a:pPr algn="just"/>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US" sz="3600" dirty="0">
                <a:solidFill>
                  <a:schemeClr val="tx1"/>
                </a:solidFill>
                <a:latin typeface="Google Sans" panose="020B0604020202020204" charset="0"/>
                <a:ea typeface="Google Sans" panose="020B0604020202020204" charset="0"/>
                <a:cs typeface="Google Sans" panose="020B0604020202020204" charset="0"/>
              </a:rPr>
              <a:t>Trained on a large dataset of text, code, images, videos, audio, etc., it can perform various complex tasks such as writing a summary of a big piece of text, detecting content in an image/video, writing codes for you, and much more.</a:t>
            </a:r>
          </a:p>
          <a:p>
            <a:pPr marL="0" indent="0" algn="just">
              <a:buSzPct val="80000"/>
              <a:buNone/>
            </a:pPr>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r>
              <a:rPr lang="en-IN" sz="3600" dirty="0">
                <a:solidFill>
                  <a:schemeClr val="tx1"/>
                </a:solidFill>
                <a:latin typeface="Google Sans" panose="020B0604020202020204" charset="0"/>
                <a:ea typeface="Google Sans" panose="020B0604020202020204" charset="0"/>
                <a:cs typeface="Google Sans" panose="020B0604020202020204" charset="0"/>
              </a:rPr>
              <a:t>Gemini is available in following variants – </a:t>
            </a:r>
            <a:r>
              <a:rPr lang="en-IN" sz="3600" b="1" dirty="0">
                <a:solidFill>
                  <a:srgbClr val="2B82FB"/>
                </a:solidFill>
                <a:latin typeface="Google Sans" panose="020B0604020202020204" charset="0"/>
                <a:ea typeface="Google Sans" panose="020B0604020202020204" charset="0"/>
                <a:cs typeface="Google Sans" panose="020B0604020202020204" charset="0"/>
              </a:rPr>
              <a:t>Gemini Ultra</a:t>
            </a:r>
            <a:r>
              <a:rPr lang="en-IN" sz="3600" dirty="0">
                <a:solidFill>
                  <a:schemeClr val="tx1"/>
                </a:solidFill>
                <a:latin typeface="Google Sans" panose="020B0604020202020204" charset="0"/>
                <a:ea typeface="Google Sans" panose="020B0604020202020204" charset="0"/>
                <a:cs typeface="Google Sans" panose="020B0604020202020204" charset="0"/>
              </a:rPr>
              <a:t>, </a:t>
            </a:r>
            <a:r>
              <a:rPr lang="en-IN" sz="3600" b="1" dirty="0">
                <a:solidFill>
                  <a:srgbClr val="2B82FB"/>
                </a:solidFill>
                <a:latin typeface="Google Sans" panose="020B0604020202020204" charset="0"/>
                <a:ea typeface="Google Sans" panose="020B0604020202020204" charset="0"/>
                <a:cs typeface="Google Sans" panose="020B0604020202020204" charset="0"/>
              </a:rPr>
              <a:t>Gemini Pro</a:t>
            </a:r>
            <a:r>
              <a:rPr lang="en-IN" sz="3600" dirty="0">
                <a:solidFill>
                  <a:schemeClr val="tx1"/>
                </a:solidFill>
                <a:latin typeface="Google Sans" panose="020B0604020202020204" charset="0"/>
                <a:ea typeface="Google Sans" panose="020B0604020202020204" charset="0"/>
                <a:cs typeface="Google Sans" panose="020B0604020202020204" charset="0"/>
              </a:rPr>
              <a:t>, </a:t>
            </a:r>
            <a:r>
              <a:rPr lang="en-IN" sz="3600" dirty="0">
                <a:solidFill>
                  <a:srgbClr val="2B82FB"/>
                </a:solidFill>
                <a:latin typeface="Google Sans" panose="020B0604020202020204" charset="0"/>
                <a:ea typeface="Google Sans" panose="020B0604020202020204" charset="0"/>
                <a:cs typeface="Google Sans" panose="020B0604020202020204" charset="0"/>
              </a:rPr>
              <a:t>Gemini Flash </a:t>
            </a:r>
            <a:r>
              <a:rPr lang="en-IN" sz="3600" dirty="0">
                <a:solidFill>
                  <a:schemeClr val="tx1"/>
                </a:solidFill>
                <a:latin typeface="Google Sans" panose="020B0604020202020204" charset="0"/>
                <a:ea typeface="Google Sans" panose="020B0604020202020204" charset="0"/>
                <a:cs typeface="Google Sans" panose="020B0604020202020204" charset="0"/>
              </a:rPr>
              <a:t>and </a:t>
            </a:r>
            <a:r>
              <a:rPr lang="en-IN" sz="3600" b="1" dirty="0">
                <a:solidFill>
                  <a:srgbClr val="2B82FB"/>
                </a:solidFill>
                <a:latin typeface="Google Sans" panose="020B0604020202020204" charset="0"/>
                <a:ea typeface="Google Sans" panose="020B0604020202020204" charset="0"/>
                <a:cs typeface="Google Sans" panose="020B0604020202020204" charset="0"/>
              </a:rPr>
              <a:t>Gemini Nano</a:t>
            </a:r>
            <a:r>
              <a:rPr lang="en-IN" sz="3600" dirty="0">
                <a:solidFill>
                  <a:schemeClr val="tx1"/>
                </a:solidFill>
                <a:latin typeface="Google Sans" panose="020B0604020202020204" charset="0"/>
                <a:ea typeface="Google Sans" panose="020B0604020202020204" charset="0"/>
                <a:cs typeface="Google Sans" panose="020B0604020202020204" charset="0"/>
              </a:rPr>
              <a:t>.</a:t>
            </a:r>
          </a:p>
          <a:p>
            <a:pPr algn="just">
              <a:buSzPct val="80000"/>
            </a:pPr>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buSzPct val="80000"/>
            </a:pPr>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6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6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600"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A7FAB35A-7487-F2D6-B26F-F6E1A63AD503}"/>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104EEBA3-C1D1-D8B4-57A0-9A9430EA41A4}"/>
              </a:ext>
            </a:extLst>
          </p:cNvPr>
          <p:cNvSpPr/>
          <p:nvPr/>
        </p:nvSpPr>
        <p:spPr>
          <a:xfrm>
            <a:off x="2163540" y="7278364"/>
            <a:ext cx="4722496" cy="4384028"/>
          </a:xfrm>
          <a:prstGeom prst="roundRect">
            <a:avLst/>
          </a:prstGeom>
          <a:solidFill>
            <a:srgbClr val="EA4335"/>
          </a:solidFill>
          <a:ln w="19050">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Ultra 1.0</a:t>
            </a:r>
          </a:p>
          <a:p>
            <a:pPr algn="ctr"/>
            <a:endParaRPr lang="en-US" sz="2600" b="1"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largest and most capable model for highly complex tasks.</a:t>
            </a:r>
            <a:br>
              <a:rPr lang="en-IN" sz="2600" dirty="0">
                <a:solidFill>
                  <a:schemeClr val="bg1"/>
                </a:solidFill>
                <a:latin typeface="Google Sans" panose="020B0604020202020204" charset="0"/>
                <a:ea typeface="Google Sans" panose="020B0604020202020204" charset="0"/>
                <a:cs typeface="Google Sans" panose="020B0604020202020204" charset="0"/>
              </a:rPr>
            </a:b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through Gemini Advanced subscription)</a:t>
            </a:r>
          </a:p>
        </p:txBody>
      </p:sp>
      <p:sp>
        <p:nvSpPr>
          <p:cNvPr id="3" name="Rectangle: Rounded Corners 2">
            <a:extLst>
              <a:ext uri="{FF2B5EF4-FFF2-40B4-BE49-F238E27FC236}">
                <a16:creationId xmlns:a16="http://schemas.microsoft.com/office/drawing/2014/main" id="{3322CA7C-97F1-830E-13E9-9BCCF384EABC}"/>
              </a:ext>
            </a:extLst>
          </p:cNvPr>
          <p:cNvSpPr/>
          <p:nvPr/>
        </p:nvSpPr>
        <p:spPr>
          <a:xfrm>
            <a:off x="7469503" y="7211066"/>
            <a:ext cx="4722496" cy="4384028"/>
          </a:xfrm>
          <a:prstGeom prst="roundRect">
            <a:avLst/>
          </a:prstGeom>
          <a:solidFill>
            <a:srgbClr val="34A853"/>
          </a:solidFill>
          <a:ln w="19050">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Pro 1.5</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best-performing model; up to 2 million token context window</a:t>
            </a:r>
            <a:br>
              <a:rPr lang="en-IN" sz="2600" dirty="0">
                <a:solidFill>
                  <a:schemeClr val="bg1"/>
                </a:solidFill>
                <a:latin typeface="Google Sans" panose="020B0604020202020204" charset="0"/>
                <a:ea typeface="Google Sans" panose="020B0604020202020204" charset="0"/>
                <a:cs typeface="Google Sans" panose="020B0604020202020204" charset="0"/>
              </a:rPr>
            </a:b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(available in Vertex AI, Google AI Studio)</a:t>
            </a:r>
          </a:p>
        </p:txBody>
      </p:sp>
      <p:sp>
        <p:nvSpPr>
          <p:cNvPr id="7" name="Rectangle: Rounded Corners 6">
            <a:extLst>
              <a:ext uri="{FF2B5EF4-FFF2-40B4-BE49-F238E27FC236}">
                <a16:creationId xmlns:a16="http://schemas.microsoft.com/office/drawing/2014/main" id="{F5461538-71DE-F98D-CC63-303FC588C000}"/>
              </a:ext>
            </a:extLst>
          </p:cNvPr>
          <p:cNvSpPr/>
          <p:nvPr/>
        </p:nvSpPr>
        <p:spPr>
          <a:xfrm>
            <a:off x="12775466" y="7211066"/>
            <a:ext cx="4882233" cy="4384028"/>
          </a:xfrm>
          <a:prstGeom prst="roundRect">
            <a:avLst/>
          </a:prstGeom>
          <a:solidFill>
            <a:srgbClr val="FBBC05"/>
          </a:solidFill>
          <a:ln w="19050">
            <a:solidFill>
              <a:srgbClr val="FBBC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Flash 1.5</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Lighter-weight model, fast and efficient; up to 1 million token context window</a:t>
            </a:r>
          </a:p>
          <a:p>
            <a:pPr algn="ctr"/>
            <a:endParaRPr lang="en-IN"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(available in public preview on AI Studio)</a:t>
            </a:r>
          </a:p>
        </p:txBody>
      </p:sp>
      <p:sp>
        <p:nvSpPr>
          <p:cNvPr id="9" name="Rectangle: Rounded Corners 8">
            <a:extLst>
              <a:ext uri="{FF2B5EF4-FFF2-40B4-BE49-F238E27FC236}">
                <a16:creationId xmlns:a16="http://schemas.microsoft.com/office/drawing/2014/main" id="{05135862-B19C-129F-D135-C0F34CE32834}"/>
              </a:ext>
            </a:extLst>
          </p:cNvPr>
          <p:cNvSpPr/>
          <p:nvPr/>
        </p:nvSpPr>
        <p:spPr>
          <a:xfrm>
            <a:off x="18241166" y="7211066"/>
            <a:ext cx="4882234" cy="4384028"/>
          </a:xfrm>
          <a:prstGeom prst="roundRect">
            <a:avLst/>
          </a:prstGeom>
          <a:solidFill>
            <a:srgbClr val="2B82FB"/>
          </a:solidFill>
          <a:ln w="19050">
            <a:solidFill>
              <a:srgbClr val="2B82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bg1"/>
                </a:solidFill>
                <a:latin typeface="Google Sans" panose="020B0604020202020204" charset="0"/>
                <a:ea typeface="Google Sans" panose="020B0604020202020204" charset="0"/>
                <a:cs typeface="Google Sans" panose="020B0604020202020204" charset="0"/>
              </a:rPr>
              <a:t>Gemini Nano</a:t>
            </a:r>
          </a:p>
          <a:p>
            <a:pPr algn="ctr"/>
            <a:endParaRPr lang="en-US" sz="2600" dirty="0">
              <a:solidFill>
                <a:schemeClr val="bg1"/>
              </a:solidFill>
              <a:latin typeface="Google Sans" panose="020B0604020202020204" charset="0"/>
              <a:ea typeface="Google Sans" panose="020B0604020202020204" charset="0"/>
              <a:cs typeface="Google Sans" panose="020B0604020202020204" charset="0"/>
            </a:endParaRPr>
          </a:p>
          <a:p>
            <a:pPr algn="ctr"/>
            <a:r>
              <a:rPr lang="en-IN" sz="2600" dirty="0">
                <a:solidFill>
                  <a:schemeClr val="bg1"/>
                </a:solidFill>
                <a:latin typeface="Google Sans" panose="020B0604020202020204" charset="0"/>
                <a:ea typeface="Google Sans" panose="020B0604020202020204" charset="0"/>
                <a:cs typeface="Google Sans" panose="020B0604020202020204" charset="0"/>
              </a:rPr>
              <a:t>The most efficient model for on-device GenAI apps.</a:t>
            </a:r>
          </a:p>
          <a:p>
            <a:pPr algn="ctr"/>
            <a:br>
              <a:rPr lang="en-IN" sz="2600" dirty="0">
                <a:solidFill>
                  <a:schemeClr val="bg1"/>
                </a:solidFill>
                <a:latin typeface="Google Sans" panose="020B0604020202020204" charset="0"/>
                <a:ea typeface="Google Sans" panose="020B0604020202020204" charset="0"/>
                <a:cs typeface="Google Sans" panose="020B0604020202020204" charset="0"/>
              </a:rPr>
            </a:br>
            <a:r>
              <a:rPr lang="en-IN" sz="2600" dirty="0">
                <a:solidFill>
                  <a:schemeClr val="bg1"/>
                </a:solidFill>
                <a:latin typeface="Google Sans" panose="020B0604020202020204" charset="0"/>
                <a:ea typeface="Google Sans" panose="020B0604020202020204" charset="0"/>
                <a:cs typeface="Google Sans" panose="020B0604020202020204" charset="0"/>
              </a:rPr>
              <a:t>(limited preview; supports Pixel 8 Pro and Samsung Galaxy S24)</a:t>
            </a:r>
          </a:p>
        </p:txBody>
      </p:sp>
    </p:spTree>
    <p:extLst>
      <p:ext uri="{BB962C8B-B14F-4D97-AF65-F5344CB8AC3E}">
        <p14:creationId xmlns:p14="http://schemas.microsoft.com/office/powerpoint/2010/main" val="8271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E1D6AF74-F37F-FC27-106B-D0D59B53194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0A8224B-0EC3-5F15-46B4-FF7D0AF2EC68}"/>
              </a:ext>
            </a:extLst>
          </p:cNvPr>
          <p:cNvSpPr txBox="1">
            <a:spLocks noGrp="1"/>
          </p:cNvSpPr>
          <p:nvPr>
            <p:ph type="title"/>
          </p:nvPr>
        </p:nvSpPr>
        <p:spPr>
          <a:xfrm>
            <a:off x="1260597" y="282142"/>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Architecture of Gemini</a:t>
            </a:r>
            <a:endParaRPr sz="5400" dirty="0"/>
          </a:p>
        </p:txBody>
      </p:sp>
      <p:sp>
        <p:nvSpPr>
          <p:cNvPr id="162" name="Google Shape;162;p23">
            <a:extLst>
              <a:ext uri="{FF2B5EF4-FFF2-40B4-BE49-F238E27FC236}">
                <a16:creationId xmlns:a16="http://schemas.microsoft.com/office/drawing/2014/main" id="{EAD4A55D-9E24-4430-BE39-B1E8485A619A}"/>
              </a:ext>
            </a:extLst>
          </p:cNvPr>
          <p:cNvSpPr txBox="1">
            <a:spLocks noGrp="1"/>
          </p:cNvSpPr>
          <p:nvPr>
            <p:ph type="body" idx="1"/>
          </p:nvPr>
        </p:nvSpPr>
        <p:spPr>
          <a:xfrm>
            <a:off x="1260597" y="4060306"/>
            <a:ext cx="22603010" cy="10993264"/>
          </a:xfrm>
          <a:prstGeom prst="rect">
            <a:avLst/>
          </a:prstGeom>
        </p:spPr>
        <p:txBody>
          <a:bodyPr spcFirstLastPara="1" wrap="square" lIns="91425" tIns="91425" rIns="91425" bIns="91425" anchor="t" anchorCtr="0">
            <a:noAutofit/>
          </a:bodyPr>
          <a:lstStyle/>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2800" b="1"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Encoder: </a:t>
            </a:r>
            <a:r>
              <a:rPr lang="en-US" sz="2800" dirty="0">
                <a:solidFill>
                  <a:schemeClr val="tx1"/>
                </a:solidFill>
                <a:latin typeface="Google Sans" panose="020B0604020202020204" charset="0"/>
                <a:ea typeface="Google Sans" panose="020B0604020202020204" charset="0"/>
                <a:cs typeface="Google Sans" panose="020B0604020202020204" charset="0"/>
              </a:rPr>
              <a:t>Takes input formats like text, code, images, or audio and converts them into a common internal representation that the decoder can understand.</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b="1" dirty="0">
                <a:solidFill>
                  <a:srgbClr val="2B82FB"/>
                </a:solidFill>
                <a:latin typeface="Google Sans" panose="020B0604020202020204" charset="0"/>
                <a:ea typeface="Google Sans" panose="020B0604020202020204" charset="0"/>
                <a:cs typeface="Google Sans" panose="020B0604020202020204" charset="0"/>
              </a:rPr>
              <a:t>Decoder: </a:t>
            </a:r>
            <a:r>
              <a:rPr lang="en-US" sz="2800" dirty="0">
                <a:solidFill>
                  <a:schemeClr val="tx1"/>
                </a:solidFill>
                <a:latin typeface="Google Sans" panose="020B0604020202020204" charset="0"/>
                <a:ea typeface="Google Sans" panose="020B0604020202020204" charset="0"/>
                <a:cs typeface="Google Sans" panose="020B0604020202020204" charset="0"/>
              </a:rPr>
              <a:t>Based on the encoded information and the specific task at hand, the decoder generates outputs in different modalities, such as text, code, or translated languages.</a:t>
            </a:r>
          </a:p>
          <a:p>
            <a:pPr marL="0" indent="0" algn="just">
              <a:buSzPct val="80000"/>
              <a:buNone/>
            </a:pPr>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2800" dirty="0">
                <a:solidFill>
                  <a:srgbClr val="2B82FB"/>
                </a:solidFill>
                <a:latin typeface="Google Sans" panose="020B0604020202020204" charset="0"/>
                <a:ea typeface="Google Sans" panose="020B0604020202020204" charset="0"/>
                <a:cs typeface="Google Sans" panose="020B0604020202020204" charset="0"/>
              </a:rPr>
              <a:t>Mixture of Experts: </a:t>
            </a:r>
            <a:r>
              <a:rPr lang="en-US" sz="2800" dirty="0">
                <a:solidFill>
                  <a:schemeClr val="tx1"/>
                </a:solidFill>
                <a:latin typeface="Google Sans" panose="020B0604020202020204" charset="0"/>
                <a:ea typeface="Google Sans" panose="020B0604020202020204" charset="0"/>
                <a:cs typeface="Google Sans" panose="020B0604020202020204" charset="0"/>
              </a:rPr>
              <a:t>This component employs a network of smaller, specialized models ("experts") instead of a single, monolithic model. The input is routed to the most relevant expert based on its characteristics for improved efficiency and performance.</a:t>
            </a:r>
          </a:p>
          <a:p>
            <a:pPr marL="571500" indent="-571500"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28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2800" b="1" dirty="0">
              <a:latin typeface="Calibri" panose="020F0502020204030204" pitchFamily="34" charset="0"/>
              <a:cs typeface="Calibri" panose="020F0502020204030204" pitchFamily="34" charset="0"/>
            </a:endParaRPr>
          </a:p>
        </p:txBody>
      </p:sp>
      <p:sp>
        <p:nvSpPr>
          <p:cNvPr id="4" name="AutoShape 4" descr="Overview of (GCP) Google Cloud Platform Services">
            <a:extLst>
              <a:ext uri="{FF2B5EF4-FFF2-40B4-BE49-F238E27FC236}">
                <a16:creationId xmlns:a16="http://schemas.microsoft.com/office/drawing/2014/main" id="{3D599264-F993-1FE9-8A4F-8E967A21F3E6}"/>
              </a:ext>
            </a:extLst>
          </p:cNvPr>
          <p:cNvSpPr>
            <a:spLocks noChangeAspect="1" noChangeArrowheads="1"/>
          </p:cNvSpPr>
          <p:nvPr/>
        </p:nvSpPr>
        <p:spPr bwMode="auto">
          <a:xfrm>
            <a:off x="15879332" y="62373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Rounded Corners 1">
            <a:extLst>
              <a:ext uri="{FF2B5EF4-FFF2-40B4-BE49-F238E27FC236}">
                <a16:creationId xmlns:a16="http://schemas.microsoft.com/office/drawing/2014/main" id="{75934DA1-63E7-22B9-42CF-6243158ED2E7}"/>
              </a:ext>
            </a:extLst>
          </p:cNvPr>
          <p:cNvSpPr/>
          <p:nvPr/>
        </p:nvSpPr>
        <p:spPr>
          <a:xfrm>
            <a:off x="7678946" y="3321363"/>
            <a:ext cx="2408664" cy="1150468"/>
          </a:xfrm>
          <a:prstGeom prst="roundRect">
            <a:avLst/>
          </a:prstGeom>
          <a:solidFill>
            <a:srgbClr val="2B82FB"/>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Encoder</a:t>
            </a:r>
            <a:endParaRPr lang="en-IN" sz="3200" b="1" dirty="0">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7A2DFF3-18F3-D381-149F-A83C5760AF1E}"/>
              </a:ext>
            </a:extLst>
          </p:cNvPr>
          <p:cNvSpPr/>
          <p:nvPr/>
        </p:nvSpPr>
        <p:spPr>
          <a:xfrm>
            <a:off x="14060106" y="3361890"/>
            <a:ext cx="2408664" cy="1150468"/>
          </a:xfrm>
          <a:prstGeom prst="roundRect">
            <a:avLst/>
          </a:prstGeom>
          <a:solidFill>
            <a:srgbClr val="EA4335"/>
          </a:solidFill>
          <a:ln>
            <a:solidFill>
              <a:srgbClr val="EA43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Decoder</a:t>
            </a:r>
            <a:endParaRPr lang="en-IN" sz="3200" b="1" dirty="0">
              <a:latin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99A13EEA-AFB1-529D-31F2-A43C360357E6}"/>
              </a:ext>
            </a:extLst>
          </p:cNvPr>
          <p:cNvCxnSpPr/>
          <p:nvPr/>
        </p:nvCxnSpPr>
        <p:spPr>
          <a:xfrm>
            <a:off x="5742992" y="3892658"/>
            <a:ext cx="1873406" cy="0"/>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47E06BF-7281-8A36-FC3F-12C3F5B624CA}"/>
              </a:ext>
            </a:extLst>
          </p:cNvPr>
          <p:cNvCxnSpPr/>
          <p:nvPr/>
        </p:nvCxnSpPr>
        <p:spPr>
          <a:xfrm>
            <a:off x="5688197" y="2745970"/>
            <a:ext cx="1873406" cy="1036124"/>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191B71-D45D-E47F-D8A0-F8D41697E2CB}"/>
              </a:ext>
            </a:extLst>
          </p:cNvPr>
          <p:cNvCxnSpPr>
            <a:cxnSpLocks/>
          </p:cNvCxnSpPr>
          <p:nvPr/>
        </p:nvCxnSpPr>
        <p:spPr>
          <a:xfrm flipV="1">
            <a:off x="5625713" y="3980977"/>
            <a:ext cx="1935890" cy="1587908"/>
          </a:xfrm>
          <a:prstGeom prst="straightConnector1">
            <a:avLst/>
          </a:prstGeom>
          <a:ln w="31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22049C5-BAB8-4902-5276-FFBDF676C93F}"/>
              </a:ext>
            </a:extLst>
          </p:cNvPr>
          <p:cNvSpPr txBox="1"/>
          <p:nvPr/>
        </p:nvSpPr>
        <p:spPr>
          <a:xfrm>
            <a:off x="1852121" y="3381298"/>
            <a:ext cx="3850633" cy="1200329"/>
          </a:xfrm>
          <a:prstGeom prst="rect">
            <a:avLst/>
          </a:prstGeom>
          <a:noFill/>
          <a:ln>
            <a:noFill/>
          </a:ln>
        </p:spPr>
        <p:txBody>
          <a:bodyPr wrap="square" rtlCol="0">
            <a:spAutoFit/>
          </a:bodyPr>
          <a:lstStyle/>
          <a:p>
            <a:r>
              <a:rPr lang="en-US" sz="2400" b="1" dirty="0">
                <a:latin typeface="Courier New" panose="02070309020205020404" pitchFamily="49" charset="0"/>
                <a:cs typeface="Courier New" panose="02070309020205020404" pitchFamily="49" charset="0"/>
              </a:rPr>
              <a:t>def model:</a:t>
            </a:r>
          </a:p>
          <a:p>
            <a:r>
              <a:rPr lang="en-US" sz="2400" dirty="0">
                <a:latin typeface="Courier New" panose="02070309020205020404" pitchFamily="49" charset="0"/>
                <a:cs typeface="Courier New" panose="02070309020205020404" pitchFamily="49" charset="0"/>
              </a:rPr>
              <a:t># complete the code</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a:solidFill>
                  <a:srgbClr val="2B82FB"/>
                </a:solidFill>
                <a:latin typeface="Courier New" panose="02070309020205020404" pitchFamily="49" charset="0"/>
                <a:cs typeface="Courier New" panose="02070309020205020404" pitchFamily="49" charset="0"/>
              </a:rPr>
              <a:t>(</a:t>
            </a:r>
            <a:r>
              <a:rPr lang="en-US" sz="2400" dirty="0">
                <a:solidFill>
                  <a:srgbClr val="2B82FB"/>
                </a:solidFill>
                <a:latin typeface="Calibri" panose="020F0502020204030204" pitchFamily="34" charset="0"/>
                <a:cs typeface="Calibri" panose="020F0502020204030204" pitchFamily="34" charset="0"/>
              </a:rPr>
              <a:t>code)</a:t>
            </a:r>
            <a:endParaRPr lang="en-IN" sz="2400" dirty="0">
              <a:solidFill>
                <a:srgbClr val="2B82FB"/>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6C50EE3-502D-3698-C25B-B3BABC1E8A0F}"/>
              </a:ext>
            </a:extLst>
          </p:cNvPr>
          <p:cNvSpPr txBox="1"/>
          <p:nvPr/>
        </p:nvSpPr>
        <p:spPr>
          <a:xfrm>
            <a:off x="1517839" y="1969061"/>
            <a:ext cx="3850633" cy="1200329"/>
          </a:xfrm>
          <a:prstGeom prst="rect">
            <a:avLst/>
          </a:prstGeom>
          <a:noFill/>
          <a:ln>
            <a:noFill/>
          </a:ln>
        </p:spPr>
        <p:txBody>
          <a:bodyPr wrap="square" rtlCol="0">
            <a:spAutoFit/>
          </a:bodyPr>
          <a:lstStyle/>
          <a:p>
            <a:pPr algn="ctr"/>
            <a:r>
              <a:rPr lang="en-US" sz="2400" dirty="0">
                <a:latin typeface="Calibri" panose="020F0502020204030204" pitchFamily="34" charset="0"/>
                <a:cs typeface="Calibri" panose="020F0502020204030204" pitchFamily="34" charset="0"/>
              </a:rPr>
              <a:t>Suggest me some best places to visit in India.</a:t>
            </a:r>
            <a:br>
              <a:rPr lang="en-US" sz="2400" dirty="0">
                <a:latin typeface="Calibri" panose="020F0502020204030204" pitchFamily="34" charset="0"/>
                <a:cs typeface="Calibri" panose="020F0502020204030204" pitchFamily="34" charset="0"/>
              </a:rPr>
            </a:br>
            <a:r>
              <a:rPr lang="en-US" sz="2400" dirty="0">
                <a:solidFill>
                  <a:srgbClr val="34A853"/>
                </a:solidFill>
                <a:latin typeface="Calibri" panose="020F0502020204030204" pitchFamily="34" charset="0"/>
                <a:cs typeface="Calibri" panose="020F0502020204030204" pitchFamily="34" charset="0"/>
              </a:rPr>
              <a:t>(text)</a:t>
            </a:r>
            <a:endParaRPr lang="en-IN" sz="2400" dirty="0">
              <a:solidFill>
                <a:srgbClr val="34A853"/>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17AEC61-7AE7-10F5-7464-018174E968CD}"/>
              </a:ext>
            </a:extLst>
          </p:cNvPr>
          <p:cNvSpPr/>
          <p:nvPr/>
        </p:nvSpPr>
        <p:spPr>
          <a:xfrm>
            <a:off x="1260597" y="1501863"/>
            <a:ext cx="22603009" cy="596945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59728B57-CF18-D5B8-D952-BEFCD22D01B9}"/>
              </a:ext>
            </a:extLst>
          </p:cNvPr>
          <p:cNvSpPr/>
          <p:nvPr/>
        </p:nvSpPr>
        <p:spPr>
          <a:xfrm>
            <a:off x="10881211" y="3317424"/>
            <a:ext cx="2408664" cy="1150468"/>
          </a:xfrm>
          <a:prstGeom prst="roundRect">
            <a:avLst/>
          </a:prstGeom>
          <a:solidFill>
            <a:srgbClr val="34A853"/>
          </a:solidFill>
          <a:ln>
            <a:solidFill>
              <a:srgbClr val="34A8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Mixture of Experts (MoE)</a:t>
            </a:r>
            <a:endParaRPr lang="en-IN" sz="2800" b="1" dirty="0">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FB42A3F7-220C-E0B5-6E9A-F4EED1C0823F}"/>
              </a:ext>
            </a:extLst>
          </p:cNvPr>
          <p:cNvCxnSpPr>
            <a:stCxn id="2" idx="3"/>
            <a:endCxn id="18" idx="1"/>
          </p:cNvCxnSpPr>
          <p:nvPr/>
        </p:nvCxnSpPr>
        <p:spPr>
          <a:xfrm flipV="1">
            <a:off x="10087610" y="3892658"/>
            <a:ext cx="793601" cy="393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D71855A-5E85-A977-66F6-E2B53A2E5C79}"/>
              </a:ext>
            </a:extLst>
          </p:cNvPr>
          <p:cNvCxnSpPr/>
          <p:nvPr/>
        </p:nvCxnSpPr>
        <p:spPr>
          <a:xfrm flipV="1">
            <a:off x="13266505" y="3916687"/>
            <a:ext cx="793601" cy="39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A76FF7-B0C3-A5E6-A259-DE039DBD7145}"/>
              </a:ext>
            </a:extLst>
          </p:cNvPr>
          <p:cNvCxnSpPr>
            <a:stCxn id="3" idx="3"/>
          </p:cNvCxnSpPr>
          <p:nvPr/>
        </p:nvCxnSpPr>
        <p:spPr>
          <a:xfrm>
            <a:off x="16468770" y="3937124"/>
            <a:ext cx="164080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E739F4E-5C89-53F3-9D4E-2B79CFFAA3CA}"/>
              </a:ext>
            </a:extLst>
          </p:cNvPr>
          <p:cNvCxnSpPr>
            <a:cxnSpLocks/>
          </p:cNvCxnSpPr>
          <p:nvPr/>
        </p:nvCxnSpPr>
        <p:spPr>
          <a:xfrm>
            <a:off x="16459356" y="3983729"/>
            <a:ext cx="1650222" cy="110386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83C773-8A57-CCD8-9934-51736350FE09}"/>
              </a:ext>
            </a:extLst>
          </p:cNvPr>
          <p:cNvSpPr txBox="1"/>
          <p:nvPr/>
        </p:nvSpPr>
        <p:spPr>
          <a:xfrm>
            <a:off x="18128406" y="3357549"/>
            <a:ext cx="5397191" cy="1446550"/>
          </a:xfrm>
          <a:prstGeom prst="rect">
            <a:avLst/>
          </a:prstGeom>
          <a:noFill/>
          <a:ln>
            <a:noFill/>
          </a:ln>
        </p:spPr>
        <p:txBody>
          <a:bodyPr wrap="square" rtlCol="0">
            <a:spAutoFit/>
          </a:bodyPr>
          <a:lstStyle/>
          <a:p>
            <a:r>
              <a:rPr lang="en-US" sz="2200" b="1" dirty="0">
                <a:latin typeface="Courier New" panose="02070309020205020404" pitchFamily="49" charset="0"/>
                <a:cs typeface="Courier New" panose="02070309020205020404" pitchFamily="49" charset="0"/>
              </a:rPr>
              <a:t>def model:</a:t>
            </a:r>
          </a:p>
          <a:p>
            <a:r>
              <a:rPr lang="en-US" sz="2200" dirty="0">
                <a:latin typeface="Courier New" panose="02070309020205020404" pitchFamily="49" charset="0"/>
                <a:cs typeface="Courier New" panose="02070309020205020404" pitchFamily="49" charset="0"/>
              </a:rPr>
              <a:t> model = </a:t>
            </a:r>
            <a:r>
              <a:rPr lang="en-US" sz="2200" dirty="0" err="1">
                <a:latin typeface="Courier New" panose="02070309020205020404" pitchFamily="49" charset="0"/>
                <a:cs typeface="Courier New" panose="02070309020205020404" pitchFamily="49" charset="0"/>
              </a:rPr>
              <a:t>tf.keras.Sequential</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tf.keras.layers.Flatten</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tf.keras.layers.Dense</a:t>
            </a:r>
            <a:r>
              <a:rPr lang="en-US" sz="2200" dirty="0">
                <a:latin typeface="Courier New" panose="02070309020205020404" pitchFamily="49" charset="0"/>
                <a:cs typeface="Courier New" panose="02070309020205020404" pitchFamily="49" charset="0"/>
              </a:rPr>
              <a:t>(…)</a:t>
            </a:r>
            <a:endParaRPr lang="en-IN" sz="2200"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17AE6410-B958-F013-9125-7CE6166775FE}"/>
              </a:ext>
            </a:extLst>
          </p:cNvPr>
          <p:cNvCxnSpPr>
            <a:cxnSpLocks/>
          </p:cNvCxnSpPr>
          <p:nvPr/>
        </p:nvCxnSpPr>
        <p:spPr>
          <a:xfrm flipV="1">
            <a:off x="16459356" y="2775973"/>
            <a:ext cx="1659636" cy="11611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0612260-24D7-7DD5-8371-EE8F65FF45CC}"/>
              </a:ext>
            </a:extLst>
          </p:cNvPr>
          <p:cNvPicPr>
            <a:picLocks noChangeAspect="1"/>
          </p:cNvPicPr>
          <p:nvPr/>
        </p:nvPicPr>
        <p:blipFill>
          <a:blip r:embed="rId3"/>
          <a:stretch>
            <a:fillRect/>
          </a:stretch>
        </p:blipFill>
        <p:spPr>
          <a:xfrm>
            <a:off x="2306106" y="4822533"/>
            <a:ext cx="3319606" cy="1414836"/>
          </a:xfrm>
          <a:prstGeom prst="rect">
            <a:avLst/>
          </a:prstGeom>
          <a:ln>
            <a:solidFill>
              <a:schemeClr val="tx1"/>
            </a:solidFill>
          </a:ln>
        </p:spPr>
      </p:pic>
      <p:sp>
        <p:nvSpPr>
          <p:cNvPr id="39" name="TextBox 38">
            <a:extLst>
              <a:ext uri="{FF2B5EF4-FFF2-40B4-BE49-F238E27FC236}">
                <a16:creationId xmlns:a16="http://schemas.microsoft.com/office/drawing/2014/main" id="{D7DBCBE6-0308-820F-2488-68DB34703F39}"/>
              </a:ext>
            </a:extLst>
          </p:cNvPr>
          <p:cNvSpPr txBox="1"/>
          <p:nvPr/>
        </p:nvSpPr>
        <p:spPr>
          <a:xfrm>
            <a:off x="1807307" y="6245092"/>
            <a:ext cx="4508439"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What’s present in this image?</a:t>
            </a:r>
            <a:br>
              <a:rPr lang="en-US" sz="2400" dirty="0">
                <a:latin typeface="Calibri" panose="020F0502020204030204" pitchFamily="34" charset="0"/>
                <a:cs typeface="Calibri" panose="020F0502020204030204" pitchFamily="34" charset="0"/>
              </a:rPr>
            </a:br>
            <a:r>
              <a:rPr lang="en-US" sz="2400" dirty="0">
                <a:solidFill>
                  <a:srgbClr val="EA4335"/>
                </a:solidFill>
                <a:latin typeface="Calibri" panose="020F0502020204030204" pitchFamily="34" charset="0"/>
                <a:cs typeface="Calibri" panose="020F0502020204030204" pitchFamily="34" charset="0"/>
              </a:rPr>
              <a:t>(image)</a:t>
            </a:r>
            <a:endParaRPr lang="en-IN" sz="2400" dirty="0">
              <a:solidFill>
                <a:srgbClr val="EA4335"/>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26417099-CED2-E1D4-D0C0-5F6BBCD71387}"/>
              </a:ext>
            </a:extLst>
          </p:cNvPr>
          <p:cNvSpPr txBox="1"/>
          <p:nvPr/>
        </p:nvSpPr>
        <p:spPr>
          <a:xfrm>
            <a:off x="18068252" y="5175540"/>
            <a:ext cx="5397191" cy="2123658"/>
          </a:xfrm>
          <a:prstGeom prst="rect">
            <a:avLst/>
          </a:prstGeom>
          <a:noFill/>
          <a:ln>
            <a:noFill/>
          </a:ln>
        </p:spPr>
        <p:txBody>
          <a:bodyPr wrap="square" rtlCol="0">
            <a:spAutoFit/>
          </a:bodyPr>
          <a:lstStyle/>
          <a:p>
            <a:r>
              <a:rPr lang="en-US" sz="2200" i="1" dirty="0">
                <a:latin typeface="Calibri" panose="020F0502020204030204" pitchFamily="34" charset="0"/>
                <a:cs typeface="Calibri" panose="020F0502020204030204" pitchFamily="34" charset="0"/>
              </a:rPr>
              <a:t>The image you sent me shows a piece of lined paper with the words "Google Cloud Platform" written on it in black ink. There are also several faint horizontal lines in the background, which suggests the paper is likely from a notebook.</a:t>
            </a:r>
            <a:endParaRPr lang="en-IN" sz="2200" i="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047F80ED-2392-3E2C-EF8E-6410C2986F9E}"/>
              </a:ext>
            </a:extLst>
          </p:cNvPr>
          <p:cNvSpPr txBox="1"/>
          <p:nvPr/>
        </p:nvSpPr>
        <p:spPr>
          <a:xfrm>
            <a:off x="18147176" y="1808835"/>
            <a:ext cx="5688246" cy="1200329"/>
          </a:xfrm>
          <a:prstGeom prst="rect">
            <a:avLst/>
          </a:prstGeom>
          <a:noFill/>
          <a:ln>
            <a:noFill/>
          </a:ln>
        </p:spPr>
        <p:txBody>
          <a:bodyPr wrap="square" rtlCol="0">
            <a:spAutoFit/>
          </a:bodyPr>
          <a:lstStyle/>
          <a:p>
            <a:r>
              <a:rPr lang="en-US" sz="2400" i="1" dirty="0">
                <a:latin typeface="Calibri" panose="020F0502020204030204" pitchFamily="34" charset="0"/>
                <a:cs typeface="Calibri" panose="020F0502020204030204" pitchFamily="34" charset="0"/>
              </a:rPr>
              <a:t>Varanasi: Pilgrimage site, river Ganges</a:t>
            </a:r>
          </a:p>
          <a:p>
            <a:r>
              <a:rPr lang="en-IN" sz="2400" i="1" dirty="0">
                <a:latin typeface="Calibri" panose="020F0502020204030204" pitchFamily="34" charset="0"/>
                <a:cs typeface="Calibri" panose="020F0502020204030204" pitchFamily="34" charset="0"/>
              </a:rPr>
              <a:t>Ladakh: Breathtaking Himalayan landscapes</a:t>
            </a:r>
          </a:p>
          <a:p>
            <a:r>
              <a:rPr lang="en-IN" sz="2400" i="1" dirty="0">
                <a:latin typeface="Calibri" panose="020F0502020204030204" pitchFamily="34" charset="0"/>
                <a:cs typeface="Calibri" panose="020F0502020204030204" pitchFamily="34" charset="0"/>
              </a:rPr>
              <a:t>Rishikesh: Yoga capital of the world</a:t>
            </a:r>
          </a:p>
        </p:txBody>
      </p:sp>
    </p:spTree>
    <p:extLst>
      <p:ext uri="{BB962C8B-B14F-4D97-AF65-F5344CB8AC3E}">
        <p14:creationId xmlns:p14="http://schemas.microsoft.com/office/powerpoint/2010/main" val="27467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625935A-2D1A-D2B3-55A4-17C08E4A4635}"/>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E3720523-8A8B-4B30-669B-CE1A99F59F5F}"/>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Benchmarks of Gemini 1.5</a:t>
            </a:r>
            <a:endParaRPr sz="5400" dirty="0"/>
          </a:p>
        </p:txBody>
      </p:sp>
      <p:sp>
        <p:nvSpPr>
          <p:cNvPr id="162" name="Google Shape;162;p23">
            <a:extLst>
              <a:ext uri="{FF2B5EF4-FFF2-40B4-BE49-F238E27FC236}">
                <a16:creationId xmlns:a16="http://schemas.microsoft.com/office/drawing/2014/main" id="{A6CBC71C-06DC-F4A8-EE12-836D05282835}"/>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Enhancement to Gemini 1.0, with a larger token context window (1,28,000) and can go up to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r>
              <a:rPr lang="en-US" sz="3200" dirty="0">
                <a:solidFill>
                  <a:schemeClr val="tx1"/>
                </a:solidFill>
                <a:latin typeface="Google Sans" panose="020B0604020202020204" charset="0"/>
                <a:ea typeface="Google Sans" panose="020B0604020202020204" charset="0"/>
                <a:cs typeface="Google Sans" panose="020B0604020202020204" charset="0"/>
              </a:rPr>
              <a:t>How much data is 1 million tokens?</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buSzPct val="80000"/>
            </a:pPr>
            <a:r>
              <a:rPr lang="en-US" sz="3200" dirty="0">
                <a:solidFill>
                  <a:srgbClr val="2B82FB"/>
                </a:solidFill>
                <a:latin typeface="Google Sans" panose="020B0604020202020204" charset="0"/>
                <a:ea typeface="Google Sans" panose="020B0604020202020204" charset="0"/>
                <a:cs typeface="Google Sans" panose="020B0604020202020204" charset="0"/>
              </a:rPr>
              <a:t>Needle in a Haystack evaluation: </a:t>
            </a:r>
            <a:r>
              <a:rPr lang="en-US" sz="3200" dirty="0">
                <a:solidFill>
                  <a:schemeClr val="tx1"/>
                </a:solidFill>
                <a:latin typeface="Google Sans" panose="020B0604020202020204" charset="0"/>
                <a:ea typeface="Google Sans" panose="020B0604020202020204" charset="0"/>
                <a:cs typeface="Google Sans" panose="020B0604020202020204" charset="0"/>
              </a:rPr>
              <a:t>99% times Gemini Pro 1.5 found a small piece of text containing a particular fact or statement purposely placed within a long block of text of about 1 million tokens.</a:t>
            </a:r>
          </a:p>
          <a:p>
            <a:pPr indent="-457200" algn="just"/>
            <a:endParaRPr lang="en-US" sz="3200" b="1" dirty="0">
              <a:latin typeface="Calibri" panose="020F0502020204030204" pitchFamily="34" charset="0"/>
              <a:cs typeface="Calibri" panose="020F0502020204030204" pitchFamily="34" charset="0"/>
            </a:endParaRPr>
          </a:p>
        </p:txBody>
      </p:sp>
      <p:pic>
        <p:nvPicPr>
          <p:cNvPr id="2052" name="Picture 4" descr="Ride the Hogwarts Express!">
            <a:extLst>
              <a:ext uri="{FF2B5EF4-FFF2-40B4-BE49-F238E27FC236}">
                <a16:creationId xmlns:a16="http://schemas.microsoft.com/office/drawing/2014/main" id="{7E50EA8D-9C16-5FE6-936C-3A60A9C6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92" y="4368129"/>
            <a:ext cx="7270528" cy="35544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D916D-AAB3-8B33-3635-FB299986F190}"/>
              </a:ext>
            </a:extLst>
          </p:cNvPr>
          <p:cNvSpPr txBox="1"/>
          <p:nvPr/>
        </p:nvSpPr>
        <p:spPr>
          <a:xfrm>
            <a:off x="2902695" y="8109549"/>
            <a:ext cx="3906373"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Videos up to 1 hour</a:t>
            </a:r>
            <a:endParaRPr lang="en-IN" sz="3200" dirty="0">
              <a:latin typeface="Calibri" panose="020F0502020204030204" pitchFamily="34" charset="0"/>
              <a:cs typeface="Calibri" panose="020F0502020204030204" pitchFamily="34" charset="0"/>
            </a:endParaRPr>
          </a:p>
        </p:txBody>
      </p:sp>
      <p:pic>
        <p:nvPicPr>
          <p:cNvPr id="2054" name="Picture 6" descr="Premium Vector | Sound wave with imitation of sound. audio identification  technology.">
            <a:extLst>
              <a:ext uri="{FF2B5EF4-FFF2-40B4-BE49-F238E27FC236}">
                <a16:creationId xmlns:a16="http://schemas.microsoft.com/office/drawing/2014/main" id="{9A4D623A-519D-DD7C-080E-BA396D8C8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2010" y="4368129"/>
            <a:ext cx="6321312" cy="35544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75778E-53C7-19B2-9621-6A29495FB6D6}"/>
              </a:ext>
            </a:extLst>
          </p:cNvPr>
          <p:cNvSpPr txBox="1"/>
          <p:nvPr/>
        </p:nvSpPr>
        <p:spPr>
          <a:xfrm>
            <a:off x="9989816" y="810954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Audio up to 11 hours</a:t>
            </a:r>
            <a:endParaRPr lang="en-IN" sz="32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73755391-6A69-5707-1438-91E9AF8BAF7F}"/>
              </a:ext>
            </a:extLst>
          </p:cNvPr>
          <p:cNvPicPr>
            <a:picLocks noChangeAspect="1"/>
          </p:cNvPicPr>
          <p:nvPr/>
        </p:nvPicPr>
        <p:blipFill>
          <a:blip r:embed="rId5"/>
          <a:stretch>
            <a:fillRect/>
          </a:stretch>
        </p:blipFill>
        <p:spPr>
          <a:xfrm>
            <a:off x="16222982" y="4368129"/>
            <a:ext cx="6727264" cy="3554476"/>
          </a:xfrm>
          <a:prstGeom prst="rect">
            <a:avLst/>
          </a:prstGeom>
        </p:spPr>
      </p:pic>
      <p:sp>
        <p:nvSpPr>
          <p:cNvPr id="13" name="TextBox 12">
            <a:extLst>
              <a:ext uri="{FF2B5EF4-FFF2-40B4-BE49-F238E27FC236}">
                <a16:creationId xmlns:a16="http://schemas.microsoft.com/office/drawing/2014/main" id="{EFBAA3DB-9B0D-D58D-7CCB-D7B3234FCDCB}"/>
              </a:ext>
            </a:extLst>
          </p:cNvPr>
          <p:cNvSpPr txBox="1"/>
          <p:nvPr/>
        </p:nvSpPr>
        <p:spPr>
          <a:xfrm>
            <a:off x="17574932" y="8106989"/>
            <a:ext cx="4023364"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 30,000 lines of code</a:t>
            </a:r>
            <a:endParaRPr lang="en-IN" sz="3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1680B38-D8AA-1F56-490B-E0C3B1923428}"/>
              </a:ext>
            </a:extLst>
          </p:cNvPr>
          <p:cNvSpPr txBox="1"/>
          <p:nvPr/>
        </p:nvSpPr>
        <p:spPr>
          <a:xfrm>
            <a:off x="707091" y="10947975"/>
            <a:ext cx="22969818"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Learn more: </a:t>
            </a:r>
            <a:br>
              <a:rPr lang="en-US" sz="2800" dirty="0">
                <a:latin typeface="Calibri" panose="020F0502020204030204" pitchFamily="34" charset="0"/>
                <a:cs typeface="Calibri" panose="020F0502020204030204" pitchFamily="34" charset="0"/>
              </a:rPr>
            </a:br>
            <a:r>
              <a:rPr lang="en-US" sz="2800" dirty="0">
                <a:solidFill>
                  <a:srgbClr val="2B82FB"/>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https://blog.google/technology/ai/google-gemini-next-generation-model-february-2024/</a:t>
            </a:r>
            <a:endParaRPr lang="en-US" sz="2800" dirty="0">
              <a:solidFill>
                <a:srgbClr val="2B82FB"/>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BFF2CAF-D5BF-6C70-1C48-71B228D23E27}"/>
              </a:ext>
            </a:extLst>
          </p:cNvPr>
          <p:cNvSpPr txBox="1"/>
          <p:nvPr/>
        </p:nvSpPr>
        <p:spPr>
          <a:xfrm>
            <a:off x="19848531" y="13047642"/>
            <a:ext cx="4535469"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Media </a:t>
            </a:r>
            <a:r>
              <a:rPr lang="en-US" sz="2800" dirty="0">
                <a:latin typeface="Calibri" panose="020F0502020204030204" pitchFamily="34" charset="0"/>
                <a:cs typeface="Calibri" panose="020F0502020204030204" pitchFamily="34" charset="0"/>
              </a:rPr>
              <a:t>Source: Google Images</a:t>
            </a:r>
            <a:endParaRPr lang="en-US" sz="2800" dirty="0">
              <a:solidFill>
                <a:srgbClr val="2B82FB"/>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067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ADB4F30-8EAE-66F8-01FF-ABA1EC377034}"/>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080D9F5E-66AF-F58B-2C3D-06C98C1A9B5E}"/>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1.0 Pro: Colab</a:t>
            </a:r>
            <a:endParaRPr sz="5400" dirty="0"/>
          </a:p>
        </p:txBody>
      </p:sp>
      <p:sp>
        <p:nvSpPr>
          <p:cNvPr id="162" name="Google Shape;162;p23">
            <a:extLst>
              <a:ext uri="{FF2B5EF4-FFF2-40B4-BE49-F238E27FC236}">
                <a16:creationId xmlns:a16="http://schemas.microsoft.com/office/drawing/2014/main" id="{E8290B3A-B607-3F3A-2FFD-EAC8941AB3B3}"/>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a:t>
            </a:r>
            <a:r>
              <a:rPr lang="en-US" sz="3200" dirty="0">
                <a:solidFill>
                  <a:srgbClr val="2B82FB"/>
                </a:solidFill>
                <a:latin typeface="Google Sans" panose="020B0604020202020204" charset="0"/>
                <a:ea typeface="Google Sans" panose="020B0604020202020204" charset="0"/>
                <a:cs typeface="Google Sans" panose="020B0604020202020204" charset="0"/>
              </a:rPr>
              <a:t>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Clone the repository: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4">
                  <a:extLst>
                    <a:ext uri="{A12FA001-AC4F-418D-AE19-62706E023703}">
                      <ahyp:hlinkClr xmlns:ahyp="http://schemas.microsoft.com/office/drawing/2018/hyperlinkcolor" val="tx"/>
                    </a:ext>
                  </a:extLst>
                </a:hlinkClick>
              </a:rPr>
              <a:t>https://github.com/NSTiwari/ML-Session</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Upload the notebook file on Google Colab.</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4: Execute the cells in the notebook by following the instructions.</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547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BE1FCBB5-4FA3-4ED7-FABF-035311432C5E}"/>
            </a:ext>
          </a:extLst>
        </p:cNvPr>
        <p:cNvGrpSpPr/>
        <p:nvPr/>
      </p:nvGrpSpPr>
      <p:grpSpPr>
        <a:xfrm>
          <a:off x="0" y="0"/>
          <a:ext cx="0" cy="0"/>
          <a:chOff x="0" y="0"/>
          <a:chExt cx="0" cy="0"/>
        </a:xfrm>
      </p:grpSpPr>
      <p:sp>
        <p:nvSpPr>
          <p:cNvPr id="160" name="Google Shape;160;p23">
            <a:extLst>
              <a:ext uri="{FF2B5EF4-FFF2-40B4-BE49-F238E27FC236}">
                <a16:creationId xmlns:a16="http://schemas.microsoft.com/office/drawing/2014/main" id="{B21AF785-9B78-CDF0-31E6-D6C9BE2CBA27}"/>
              </a:ext>
            </a:extLst>
          </p:cNvPr>
          <p:cNvSpPr txBox="1">
            <a:spLocks noGrp="1"/>
          </p:cNvSpPr>
          <p:nvPr>
            <p:ph type="title"/>
          </p:nvPr>
        </p:nvSpPr>
        <p:spPr>
          <a:xfrm>
            <a:off x="890492" y="451618"/>
            <a:ext cx="21862800" cy="18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t>Hands-on with Gemini 1.5 Pro: Google AI Studio</a:t>
            </a:r>
            <a:endParaRPr sz="5400" dirty="0"/>
          </a:p>
        </p:txBody>
      </p:sp>
      <p:sp>
        <p:nvSpPr>
          <p:cNvPr id="162" name="Google Shape;162;p23">
            <a:extLst>
              <a:ext uri="{FF2B5EF4-FFF2-40B4-BE49-F238E27FC236}">
                <a16:creationId xmlns:a16="http://schemas.microsoft.com/office/drawing/2014/main" id="{04362DEE-037D-4D43-BBF8-689414F88F17}"/>
              </a:ext>
            </a:extLst>
          </p:cNvPr>
          <p:cNvSpPr txBox="1">
            <a:spLocks noGrp="1"/>
          </p:cNvSpPr>
          <p:nvPr>
            <p:ph type="body" idx="1"/>
          </p:nvPr>
        </p:nvSpPr>
        <p:spPr>
          <a:xfrm>
            <a:off x="890492" y="1813918"/>
            <a:ext cx="22603010" cy="10993264"/>
          </a:xfrm>
          <a:prstGeom prst="rect">
            <a:avLst/>
          </a:prstGeom>
        </p:spPr>
        <p:txBody>
          <a:bodyPr spcFirstLastPara="1" wrap="square" lIns="91425" tIns="91425" rIns="91425" bIns="91425" anchor="t" anchorCtr="0">
            <a:noAutofit/>
          </a:bodyPr>
          <a:lstStyle/>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1: Go to </a:t>
            </a:r>
            <a:r>
              <a:rPr lang="en-US" sz="3200" dirty="0">
                <a:solidFill>
                  <a:srgbClr val="2B82FB"/>
                </a:solidFill>
                <a:latin typeface="Google Sans" panose="020B0604020202020204" charset="0"/>
                <a:ea typeface="Google Sans" panose="020B0604020202020204" charset="0"/>
                <a:cs typeface="Google Sans" panose="020B0604020202020204" charset="0"/>
                <a:hlinkClick r:id="rId3">
                  <a:extLst>
                    <a:ext uri="{A12FA001-AC4F-418D-AE19-62706E023703}">
                      <ahyp:hlinkClr xmlns:ahyp="http://schemas.microsoft.com/office/drawing/2018/hyperlinkcolor" val="tx"/>
                    </a:ext>
                  </a:extLst>
                </a:hlinkClick>
              </a:rPr>
              <a:t>Google AI Studio</a:t>
            </a:r>
            <a:r>
              <a:rPr lang="en-US" sz="3200" dirty="0">
                <a:solidFill>
                  <a:srgbClr val="2B82FB"/>
                </a:solidFill>
                <a:latin typeface="Google Sans" panose="020B0604020202020204" charset="0"/>
                <a:ea typeface="Google Sans" panose="020B0604020202020204" charset="0"/>
                <a:cs typeface="Google Sans" panose="020B0604020202020204" charset="0"/>
              </a:rPr>
              <a:t> </a:t>
            </a:r>
            <a:r>
              <a:rPr lang="en-US" sz="3200" dirty="0">
                <a:solidFill>
                  <a:schemeClr val="tx1"/>
                </a:solidFill>
                <a:latin typeface="Google Sans" panose="020B0604020202020204" charset="0"/>
                <a:ea typeface="Google Sans" panose="020B0604020202020204" charset="0"/>
                <a:cs typeface="Google Sans" panose="020B0604020202020204" charset="0"/>
              </a:rPr>
              <a:t>and generate an API key.</a:t>
            </a: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2: Choose the </a:t>
            </a:r>
            <a:r>
              <a:rPr lang="en-US" sz="3200" dirty="0">
                <a:solidFill>
                  <a:srgbClr val="2B82FB"/>
                </a:solidFill>
                <a:latin typeface="Google Sans" panose="020B0604020202020204" charset="0"/>
                <a:ea typeface="Google Sans" panose="020B0604020202020204" charset="0"/>
                <a:cs typeface="Google Sans" panose="020B0604020202020204" charset="0"/>
              </a:rPr>
              <a:t>Gemini 1.5 Pro</a:t>
            </a:r>
            <a:r>
              <a:rPr lang="en-US" sz="3200" dirty="0">
                <a:solidFill>
                  <a:schemeClr val="tx1"/>
                </a:solidFill>
                <a:latin typeface="Google Sans" panose="020B0604020202020204" charset="0"/>
                <a:ea typeface="Google Sans" panose="020B0604020202020204" charset="0"/>
                <a:cs typeface="Google Sans" panose="020B0604020202020204" charset="0"/>
              </a:rPr>
              <a:t> model.</a:t>
            </a: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r>
              <a:rPr lang="en-US" sz="3200" dirty="0">
                <a:solidFill>
                  <a:schemeClr val="tx1"/>
                </a:solidFill>
                <a:latin typeface="Google Sans" panose="020B0604020202020204" charset="0"/>
                <a:ea typeface="Google Sans" panose="020B0604020202020204" charset="0"/>
                <a:cs typeface="Google Sans" panose="020B0604020202020204" charset="0"/>
              </a:rPr>
              <a:t>Step 3: Try prompts with multi-modal data such as images, videos, texts, PDFs, etc.</a:t>
            </a: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rgbClr val="2B82FB"/>
              </a:solidFill>
              <a:latin typeface="Google Sans" panose="020B0604020202020204" charset="0"/>
              <a:ea typeface="Google Sans" panose="020B0604020202020204" charset="0"/>
              <a:cs typeface="Google Sans" panose="020B0604020202020204" charset="0"/>
            </a:endParaRPr>
          </a:p>
          <a:p>
            <a:pPr indent="-457200" algn="just">
              <a:buSzPct val="80000"/>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indent="0" algn="just">
              <a:buSzPct val="80000"/>
              <a:buNone/>
            </a:pPr>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571500" indent="-571500"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algn="just"/>
            <a:endParaRPr lang="en-US" sz="3200" dirty="0">
              <a:solidFill>
                <a:schemeClr val="tx1"/>
              </a:solidFill>
              <a:latin typeface="Google Sans" panose="020B0604020202020204" charset="0"/>
              <a:ea typeface="Google Sans" panose="020B0604020202020204" charset="0"/>
              <a:cs typeface="Google Sans" panose="020B060402020202020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marL="0" lvl="0" indent="0" algn="just" rtl="0">
              <a:spcBef>
                <a:spcPts val="0"/>
              </a:spcBef>
              <a:spcAft>
                <a:spcPts val="0"/>
              </a:spcAft>
              <a:buSzPts val="4000"/>
              <a:buNone/>
            </a:pPr>
            <a:endParaRPr lang="en-US" sz="3200" b="1" dirty="0">
              <a:latin typeface="Calibri" panose="020F0502020204030204" pitchFamily="34" charset="0"/>
              <a:cs typeface="Calibri" panose="020F0502020204030204" pitchFamily="34" charset="0"/>
            </a:endParaRPr>
          </a:p>
          <a:p>
            <a:pPr indent="-457200" algn="just"/>
            <a:endParaRPr lang="en-US"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1389624"/>
      </p:ext>
    </p:extLst>
  </p:cSld>
  <p:clrMapOvr>
    <a:masterClrMapping/>
  </p:clrMapOvr>
</p:sld>
</file>

<file path=ppt/theme/theme1.xml><?xml version="1.0" encoding="utf-8"?>
<a:theme xmlns:a="http://schemas.openxmlformats.org/drawingml/2006/main" name="Experts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1449</TotalTime>
  <Words>1706</Words>
  <Application>Microsoft Office PowerPoint</Application>
  <PresentationFormat>Custom</PresentationFormat>
  <Paragraphs>375</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Google Sans</vt:lpstr>
      <vt:lpstr>Courier New</vt:lpstr>
      <vt:lpstr>Google Sans Text</vt:lpstr>
      <vt:lpstr>Arial</vt:lpstr>
      <vt:lpstr>Calibri</vt:lpstr>
      <vt:lpstr>Experts Master</vt:lpstr>
      <vt:lpstr>PowerPoint Presentation</vt:lpstr>
      <vt:lpstr>$whoami</vt:lpstr>
      <vt:lpstr>Content</vt:lpstr>
      <vt:lpstr>Language models over the years</vt:lpstr>
      <vt:lpstr>Gemini</vt:lpstr>
      <vt:lpstr>Architecture of Gemini</vt:lpstr>
      <vt:lpstr>Benchmarks of Gemini 1.5</vt:lpstr>
      <vt:lpstr>Hands-on with Gemini 1.0 Pro: Colab</vt:lpstr>
      <vt:lpstr>Hands-on with Gemini 1.5 Pro: Google AI Studio</vt:lpstr>
      <vt:lpstr>Hands-on with Gemini 1.0 Pro: Vertex AI on Google Cloud</vt:lpstr>
      <vt:lpstr>Hands-on with Gemini 1.0 Pro: Vertex AI on Google Cloud</vt:lpstr>
      <vt:lpstr>Activity</vt:lpstr>
      <vt:lpstr>Gemma</vt:lpstr>
      <vt:lpstr>Gemma models on Vertex AI</vt:lpstr>
      <vt:lpstr>Gemma models on Vertex AI</vt:lpstr>
      <vt:lpstr>Gemma models on Vertex AI</vt:lpstr>
      <vt:lpstr>Gemma models on Vertex AI</vt:lpstr>
      <vt:lpstr>Examples built with Gemini</vt:lpstr>
      <vt:lpstr>💊 PharmaScan : Extract medicine details using Gemini</vt:lpstr>
      <vt:lpstr>      *The project was featured on the official handle of Google Developer Expert*</vt:lpstr>
      <vt:lpstr>🧪 SciGemma : An end-to-end pipeline to deploy Gemma on Android</vt:lpstr>
      <vt:lpstr>🧪 SciGemma : An end-to-end pipeline to deploy Gemma on Android</vt:lpstr>
      <vt:lpstr>Resources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Transaction Management &amp; ML using Google BigQuery</dc:title>
  <dc:creator>Nitin Tiwari</dc:creator>
  <cp:lastModifiedBy>Nitin Tiwari</cp:lastModifiedBy>
  <cp:revision>837</cp:revision>
  <dcterms:modified xsi:type="dcterms:W3CDTF">2024-08-24T11:08:15Z</dcterms:modified>
</cp:coreProperties>
</file>